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257" r:id="rId3"/>
    <p:sldId id="258" r:id="rId4"/>
    <p:sldId id="259" r:id="rId5"/>
    <p:sldId id="260" r:id="rId6"/>
    <p:sldId id="279" r:id="rId7"/>
    <p:sldId id="276" r:id="rId8"/>
    <p:sldId id="277" r:id="rId9"/>
    <p:sldId id="278" r:id="rId10"/>
    <p:sldId id="272" r:id="rId11"/>
    <p:sldId id="273" r:id="rId12"/>
    <p:sldId id="261" r:id="rId13"/>
    <p:sldId id="262" r:id="rId14"/>
    <p:sldId id="270" r:id="rId15"/>
    <p:sldId id="280" r:id="rId16"/>
    <p:sldId id="264" r:id="rId17"/>
    <p:sldId id="263" r:id="rId18"/>
    <p:sldId id="265" r:id="rId19"/>
    <p:sldId id="275" r:id="rId20"/>
    <p:sldId id="266" r:id="rId21"/>
    <p:sldId id="267" r:id="rId22"/>
    <p:sldId id="268" r:id="rId23"/>
    <p:sldId id="26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82667" autoAdjust="0"/>
  </p:normalViewPr>
  <p:slideViewPr>
    <p:cSldViewPr>
      <p:cViewPr varScale="1">
        <p:scale>
          <a:sx n="61" d="100"/>
          <a:sy n="61" d="100"/>
        </p:scale>
        <p:origin x="-366"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6.4459973753280914E-2"/>
          <c:y val="6.5585875984251973E-2"/>
          <c:w val="0.7201911089238856"/>
          <c:h val="0.82534645669291362"/>
        </c:manualLayout>
      </c:layout>
      <c:barChart>
        <c:barDir val="col"/>
        <c:grouping val="clustered"/>
        <c:ser>
          <c:idx val="0"/>
          <c:order val="0"/>
          <c:tx>
            <c:strRef>
              <c:f>Sheet1!$B$1</c:f>
              <c:strCache>
                <c:ptCount val="1"/>
                <c:pt idx="0">
                  <c:v>March '12</c:v>
                </c:pt>
              </c:strCache>
            </c:strRef>
          </c:tx>
          <c:cat>
            <c:strRef>
              <c:f>Sheet1!$A$2:$A$15</c:f>
              <c:strCache>
                <c:ptCount val="14"/>
                <c:pt idx="0">
                  <c:v>Student 1</c:v>
                </c:pt>
                <c:pt idx="1">
                  <c:v>Student 2</c:v>
                </c:pt>
                <c:pt idx="2">
                  <c:v>Student 3</c:v>
                </c:pt>
                <c:pt idx="3">
                  <c:v>Student 4</c:v>
                </c:pt>
                <c:pt idx="4">
                  <c:v>Student 5</c:v>
                </c:pt>
                <c:pt idx="5">
                  <c:v>Student 6</c:v>
                </c:pt>
                <c:pt idx="6">
                  <c:v>Student 7</c:v>
                </c:pt>
                <c:pt idx="7">
                  <c:v>Student 8</c:v>
                </c:pt>
                <c:pt idx="8">
                  <c:v>Student 9</c:v>
                </c:pt>
                <c:pt idx="9">
                  <c:v>Student 10</c:v>
                </c:pt>
                <c:pt idx="10">
                  <c:v>Student 11</c:v>
                </c:pt>
                <c:pt idx="11">
                  <c:v>Student 12</c:v>
                </c:pt>
                <c:pt idx="12">
                  <c:v>Student 13</c:v>
                </c:pt>
                <c:pt idx="13">
                  <c:v>Student 14</c:v>
                </c:pt>
              </c:strCache>
            </c:strRef>
          </c:cat>
          <c:val>
            <c:numRef>
              <c:f>Sheet1!$B$2:$B$15</c:f>
              <c:numCache>
                <c:formatCode>General</c:formatCode>
                <c:ptCount val="14"/>
                <c:pt idx="0">
                  <c:v>3</c:v>
                </c:pt>
                <c:pt idx="1">
                  <c:v>2.5</c:v>
                </c:pt>
                <c:pt idx="2">
                  <c:v>3.5</c:v>
                </c:pt>
                <c:pt idx="3">
                  <c:v>2</c:v>
                </c:pt>
                <c:pt idx="4">
                  <c:v>3.5</c:v>
                </c:pt>
                <c:pt idx="5">
                  <c:v>3</c:v>
                </c:pt>
                <c:pt idx="6">
                  <c:v>3.5</c:v>
                </c:pt>
                <c:pt idx="7">
                  <c:v>4</c:v>
                </c:pt>
                <c:pt idx="8">
                  <c:v>2.5</c:v>
                </c:pt>
                <c:pt idx="9">
                  <c:v>2</c:v>
                </c:pt>
                <c:pt idx="10">
                  <c:v>2.5</c:v>
                </c:pt>
                <c:pt idx="11">
                  <c:v>3</c:v>
                </c:pt>
                <c:pt idx="12">
                  <c:v>2</c:v>
                </c:pt>
                <c:pt idx="13">
                  <c:v>4</c:v>
                </c:pt>
              </c:numCache>
            </c:numRef>
          </c:val>
        </c:ser>
        <c:ser>
          <c:idx val="1"/>
          <c:order val="1"/>
          <c:tx>
            <c:strRef>
              <c:f>Sheet1!$C$1</c:f>
              <c:strCache>
                <c:ptCount val="1"/>
                <c:pt idx="0">
                  <c:v>May '12</c:v>
                </c:pt>
              </c:strCache>
            </c:strRef>
          </c:tx>
          <c:cat>
            <c:strRef>
              <c:f>Sheet1!$A$2:$A$15</c:f>
              <c:strCache>
                <c:ptCount val="14"/>
                <c:pt idx="0">
                  <c:v>Student 1</c:v>
                </c:pt>
                <c:pt idx="1">
                  <c:v>Student 2</c:v>
                </c:pt>
                <c:pt idx="2">
                  <c:v>Student 3</c:v>
                </c:pt>
                <c:pt idx="3">
                  <c:v>Student 4</c:v>
                </c:pt>
                <c:pt idx="4">
                  <c:v>Student 5</c:v>
                </c:pt>
                <c:pt idx="5">
                  <c:v>Student 6</c:v>
                </c:pt>
                <c:pt idx="6">
                  <c:v>Student 7</c:v>
                </c:pt>
                <c:pt idx="7">
                  <c:v>Student 8</c:v>
                </c:pt>
                <c:pt idx="8">
                  <c:v>Student 9</c:v>
                </c:pt>
                <c:pt idx="9">
                  <c:v>Student 10</c:v>
                </c:pt>
                <c:pt idx="10">
                  <c:v>Student 11</c:v>
                </c:pt>
                <c:pt idx="11">
                  <c:v>Student 12</c:v>
                </c:pt>
                <c:pt idx="12">
                  <c:v>Student 13</c:v>
                </c:pt>
                <c:pt idx="13">
                  <c:v>Student 14</c:v>
                </c:pt>
              </c:strCache>
            </c:strRef>
          </c:cat>
          <c:val>
            <c:numRef>
              <c:f>Sheet1!$C$2:$C$15</c:f>
              <c:numCache>
                <c:formatCode>General</c:formatCode>
                <c:ptCount val="14"/>
                <c:pt idx="0">
                  <c:v>3</c:v>
                </c:pt>
                <c:pt idx="1">
                  <c:v>2.5</c:v>
                </c:pt>
                <c:pt idx="2">
                  <c:v>4</c:v>
                </c:pt>
                <c:pt idx="3">
                  <c:v>3</c:v>
                </c:pt>
                <c:pt idx="4">
                  <c:v>3</c:v>
                </c:pt>
                <c:pt idx="5">
                  <c:v>3</c:v>
                </c:pt>
                <c:pt idx="6">
                  <c:v>3.5</c:v>
                </c:pt>
                <c:pt idx="7">
                  <c:v>4</c:v>
                </c:pt>
                <c:pt idx="8">
                  <c:v>3</c:v>
                </c:pt>
                <c:pt idx="9">
                  <c:v>2.5</c:v>
                </c:pt>
                <c:pt idx="10">
                  <c:v>2.5</c:v>
                </c:pt>
                <c:pt idx="11">
                  <c:v>3</c:v>
                </c:pt>
                <c:pt idx="12">
                  <c:v>3</c:v>
                </c:pt>
                <c:pt idx="13">
                  <c:v>4.5</c:v>
                </c:pt>
              </c:numCache>
            </c:numRef>
          </c:val>
        </c:ser>
        <c:axId val="96555008"/>
        <c:axId val="96556544"/>
      </c:barChart>
      <c:catAx>
        <c:axId val="96555008"/>
        <c:scaling>
          <c:orientation val="minMax"/>
        </c:scaling>
        <c:axPos val="b"/>
        <c:tickLblPos val="nextTo"/>
        <c:crossAx val="96556544"/>
        <c:crosses val="autoZero"/>
        <c:auto val="1"/>
        <c:lblAlgn val="ctr"/>
        <c:lblOffset val="100"/>
      </c:catAx>
      <c:valAx>
        <c:axId val="96556544"/>
        <c:scaling>
          <c:orientation val="minMax"/>
        </c:scaling>
        <c:axPos val="l"/>
        <c:majorGridlines/>
        <c:numFmt formatCode="General" sourceLinked="1"/>
        <c:tickLblPos val="nextTo"/>
        <c:crossAx val="96555008"/>
        <c:crosses val="autoZero"/>
        <c:crossBetween val="between"/>
      </c:valAx>
    </c:plotArea>
    <c:legend>
      <c:legendPos val="r"/>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plotArea>
      <c:layout>
        <c:manualLayout>
          <c:layoutTarget val="inner"/>
          <c:xMode val="edge"/>
          <c:yMode val="edge"/>
          <c:x val="6.4459973753280872E-2"/>
          <c:y val="6.558587598425196E-2"/>
          <c:w val="0.72019110892388571"/>
          <c:h val="0.82534645669291362"/>
        </c:manualLayout>
      </c:layout>
      <c:barChart>
        <c:barDir val="col"/>
        <c:grouping val="clustered"/>
        <c:ser>
          <c:idx val="0"/>
          <c:order val="0"/>
          <c:tx>
            <c:strRef>
              <c:f>Sheet1!$B$1</c:f>
              <c:strCache>
                <c:ptCount val="1"/>
                <c:pt idx="0">
                  <c:v>entry 1</c:v>
                </c:pt>
              </c:strCache>
            </c:strRef>
          </c:tx>
          <c:cat>
            <c:strRef>
              <c:f>Sheet1!$A$2:$A$15</c:f>
              <c:strCache>
                <c:ptCount val="14"/>
                <c:pt idx="0">
                  <c:v>Student 1</c:v>
                </c:pt>
                <c:pt idx="1">
                  <c:v>Student 2</c:v>
                </c:pt>
                <c:pt idx="2">
                  <c:v>Student 3</c:v>
                </c:pt>
                <c:pt idx="3">
                  <c:v>Student 4</c:v>
                </c:pt>
                <c:pt idx="4">
                  <c:v>Student 5</c:v>
                </c:pt>
                <c:pt idx="5">
                  <c:v>Student 6</c:v>
                </c:pt>
                <c:pt idx="6">
                  <c:v>Student 7</c:v>
                </c:pt>
                <c:pt idx="7">
                  <c:v>Student 8</c:v>
                </c:pt>
                <c:pt idx="8">
                  <c:v>Student 9</c:v>
                </c:pt>
                <c:pt idx="9">
                  <c:v>Student 10</c:v>
                </c:pt>
                <c:pt idx="10">
                  <c:v>Student 11</c:v>
                </c:pt>
                <c:pt idx="11">
                  <c:v>Student 12</c:v>
                </c:pt>
                <c:pt idx="12">
                  <c:v>Student 13</c:v>
                </c:pt>
                <c:pt idx="13">
                  <c:v>Student 14</c:v>
                </c:pt>
              </c:strCache>
            </c:strRef>
          </c:cat>
          <c:val>
            <c:numRef>
              <c:f>Sheet1!$B$2:$B$15</c:f>
              <c:numCache>
                <c:formatCode>General</c:formatCode>
                <c:ptCount val="14"/>
                <c:pt idx="0">
                  <c:v>2</c:v>
                </c:pt>
                <c:pt idx="1">
                  <c:v>1.5</c:v>
                </c:pt>
                <c:pt idx="2">
                  <c:v>2</c:v>
                </c:pt>
                <c:pt idx="3">
                  <c:v>2.5</c:v>
                </c:pt>
                <c:pt idx="4">
                  <c:v>2.5</c:v>
                </c:pt>
                <c:pt idx="5">
                  <c:v>3</c:v>
                </c:pt>
                <c:pt idx="6">
                  <c:v>2</c:v>
                </c:pt>
                <c:pt idx="7">
                  <c:v>2.5</c:v>
                </c:pt>
                <c:pt idx="8">
                  <c:v>1.5</c:v>
                </c:pt>
                <c:pt idx="9">
                  <c:v>2</c:v>
                </c:pt>
                <c:pt idx="10">
                  <c:v>2.5</c:v>
                </c:pt>
                <c:pt idx="11">
                  <c:v>3</c:v>
                </c:pt>
                <c:pt idx="12">
                  <c:v>2</c:v>
                </c:pt>
                <c:pt idx="13">
                  <c:v>2.5</c:v>
                </c:pt>
              </c:numCache>
            </c:numRef>
          </c:val>
        </c:ser>
        <c:ser>
          <c:idx val="1"/>
          <c:order val="1"/>
          <c:tx>
            <c:strRef>
              <c:f>Sheet1!$C$1</c:f>
              <c:strCache>
                <c:ptCount val="1"/>
                <c:pt idx="0">
                  <c:v>entry 2</c:v>
                </c:pt>
              </c:strCache>
            </c:strRef>
          </c:tx>
          <c:cat>
            <c:strRef>
              <c:f>Sheet1!$A$2:$A$15</c:f>
              <c:strCache>
                <c:ptCount val="14"/>
                <c:pt idx="0">
                  <c:v>Student 1</c:v>
                </c:pt>
                <c:pt idx="1">
                  <c:v>Student 2</c:v>
                </c:pt>
                <c:pt idx="2">
                  <c:v>Student 3</c:v>
                </c:pt>
                <c:pt idx="3">
                  <c:v>Student 4</c:v>
                </c:pt>
                <c:pt idx="4">
                  <c:v>Student 5</c:v>
                </c:pt>
                <c:pt idx="5">
                  <c:v>Student 6</c:v>
                </c:pt>
                <c:pt idx="6">
                  <c:v>Student 7</c:v>
                </c:pt>
                <c:pt idx="7">
                  <c:v>Student 8</c:v>
                </c:pt>
                <c:pt idx="8">
                  <c:v>Student 9</c:v>
                </c:pt>
                <c:pt idx="9">
                  <c:v>Student 10</c:v>
                </c:pt>
                <c:pt idx="10">
                  <c:v>Student 11</c:v>
                </c:pt>
                <c:pt idx="11">
                  <c:v>Student 12</c:v>
                </c:pt>
                <c:pt idx="12">
                  <c:v>Student 13</c:v>
                </c:pt>
                <c:pt idx="13">
                  <c:v>Student 14</c:v>
                </c:pt>
              </c:strCache>
            </c:strRef>
          </c:cat>
          <c:val>
            <c:numRef>
              <c:f>Sheet1!$C$2:$C$15</c:f>
              <c:numCache>
                <c:formatCode>General</c:formatCode>
                <c:ptCount val="14"/>
                <c:pt idx="0">
                  <c:v>2.5</c:v>
                </c:pt>
                <c:pt idx="1">
                  <c:v>1.5</c:v>
                </c:pt>
                <c:pt idx="2">
                  <c:v>2.5</c:v>
                </c:pt>
                <c:pt idx="3">
                  <c:v>2.5</c:v>
                </c:pt>
                <c:pt idx="4">
                  <c:v>2.5</c:v>
                </c:pt>
                <c:pt idx="5">
                  <c:v>2.5</c:v>
                </c:pt>
                <c:pt idx="6">
                  <c:v>2.5</c:v>
                </c:pt>
                <c:pt idx="7">
                  <c:v>3</c:v>
                </c:pt>
                <c:pt idx="8">
                  <c:v>2</c:v>
                </c:pt>
                <c:pt idx="9">
                  <c:v>2</c:v>
                </c:pt>
                <c:pt idx="10">
                  <c:v>2</c:v>
                </c:pt>
                <c:pt idx="11">
                  <c:v>2.5</c:v>
                </c:pt>
                <c:pt idx="12">
                  <c:v>2</c:v>
                </c:pt>
                <c:pt idx="13">
                  <c:v>3</c:v>
                </c:pt>
              </c:numCache>
            </c:numRef>
          </c:val>
        </c:ser>
        <c:ser>
          <c:idx val="2"/>
          <c:order val="2"/>
          <c:tx>
            <c:strRef>
              <c:f>Sheet1!$D$1</c:f>
              <c:strCache>
                <c:ptCount val="1"/>
                <c:pt idx="0">
                  <c:v>entry 3</c:v>
                </c:pt>
              </c:strCache>
            </c:strRef>
          </c:tx>
          <c:cat>
            <c:strRef>
              <c:f>Sheet1!$A$2:$A$15</c:f>
              <c:strCache>
                <c:ptCount val="14"/>
                <c:pt idx="0">
                  <c:v>Student 1</c:v>
                </c:pt>
                <c:pt idx="1">
                  <c:v>Student 2</c:v>
                </c:pt>
                <c:pt idx="2">
                  <c:v>Student 3</c:v>
                </c:pt>
                <c:pt idx="3">
                  <c:v>Student 4</c:v>
                </c:pt>
                <c:pt idx="4">
                  <c:v>Student 5</c:v>
                </c:pt>
                <c:pt idx="5">
                  <c:v>Student 6</c:v>
                </c:pt>
                <c:pt idx="6">
                  <c:v>Student 7</c:v>
                </c:pt>
                <c:pt idx="7">
                  <c:v>Student 8</c:v>
                </c:pt>
                <c:pt idx="8">
                  <c:v>Student 9</c:v>
                </c:pt>
                <c:pt idx="9">
                  <c:v>Student 10</c:v>
                </c:pt>
                <c:pt idx="10">
                  <c:v>Student 11</c:v>
                </c:pt>
                <c:pt idx="11">
                  <c:v>Student 12</c:v>
                </c:pt>
                <c:pt idx="12">
                  <c:v>Student 13</c:v>
                </c:pt>
                <c:pt idx="13">
                  <c:v>Student 14</c:v>
                </c:pt>
              </c:strCache>
            </c:strRef>
          </c:cat>
          <c:val>
            <c:numRef>
              <c:f>Sheet1!$D$2:$D$15</c:f>
              <c:numCache>
                <c:formatCode>General</c:formatCode>
                <c:ptCount val="14"/>
                <c:pt idx="0">
                  <c:v>2.5</c:v>
                </c:pt>
                <c:pt idx="1">
                  <c:v>2.5</c:v>
                </c:pt>
                <c:pt idx="2">
                  <c:v>3</c:v>
                </c:pt>
                <c:pt idx="3">
                  <c:v>3</c:v>
                </c:pt>
                <c:pt idx="4">
                  <c:v>3</c:v>
                </c:pt>
                <c:pt idx="5">
                  <c:v>2.5</c:v>
                </c:pt>
                <c:pt idx="6">
                  <c:v>3</c:v>
                </c:pt>
                <c:pt idx="7">
                  <c:v>2.5</c:v>
                </c:pt>
                <c:pt idx="8">
                  <c:v>3</c:v>
                </c:pt>
                <c:pt idx="9">
                  <c:v>1.5</c:v>
                </c:pt>
                <c:pt idx="10">
                  <c:v>2.5</c:v>
                </c:pt>
                <c:pt idx="11">
                  <c:v>3</c:v>
                </c:pt>
                <c:pt idx="12">
                  <c:v>2.5</c:v>
                </c:pt>
                <c:pt idx="13">
                  <c:v>3.5</c:v>
                </c:pt>
              </c:numCache>
            </c:numRef>
          </c:val>
        </c:ser>
        <c:ser>
          <c:idx val="3"/>
          <c:order val="3"/>
          <c:tx>
            <c:strRef>
              <c:f>Sheet1!$E$1</c:f>
              <c:strCache>
                <c:ptCount val="1"/>
                <c:pt idx="0">
                  <c:v>week 4</c:v>
                </c:pt>
              </c:strCache>
            </c:strRef>
          </c:tx>
          <c:cat>
            <c:strRef>
              <c:f>Sheet1!$A$2:$A$15</c:f>
              <c:strCache>
                <c:ptCount val="14"/>
                <c:pt idx="0">
                  <c:v>Student 1</c:v>
                </c:pt>
                <c:pt idx="1">
                  <c:v>Student 2</c:v>
                </c:pt>
                <c:pt idx="2">
                  <c:v>Student 3</c:v>
                </c:pt>
                <c:pt idx="3">
                  <c:v>Student 4</c:v>
                </c:pt>
                <c:pt idx="4">
                  <c:v>Student 5</c:v>
                </c:pt>
                <c:pt idx="5">
                  <c:v>Student 6</c:v>
                </c:pt>
                <c:pt idx="6">
                  <c:v>Student 7</c:v>
                </c:pt>
                <c:pt idx="7">
                  <c:v>Student 8</c:v>
                </c:pt>
                <c:pt idx="8">
                  <c:v>Student 9</c:v>
                </c:pt>
                <c:pt idx="9">
                  <c:v>Student 10</c:v>
                </c:pt>
                <c:pt idx="10">
                  <c:v>Student 11</c:v>
                </c:pt>
                <c:pt idx="11">
                  <c:v>Student 12</c:v>
                </c:pt>
                <c:pt idx="12">
                  <c:v>Student 13</c:v>
                </c:pt>
                <c:pt idx="13">
                  <c:v>Student 14</c:v>
                </c:pt>
              </c:strCache>
            </c:strRef>
          </c:cat>
          <c:val>
            <c:numRef>
              <c:f>Sheet1!$E$2:$E$15</c:f>
              <c:numCache>
                <c:formatCode>General</c:formatCode>
                <c:ptCount val="14"/>
                <c:pt idx="0">
                  <c:v>3</c:v>
                </c:pt>
                <c:pt idx="1">
                  <c:v>2.5</c:v>
                </c:pt>
                <c:pt idx="2">
                  <c:v>3</c:v>
                </c:pt>
                <c:pt idx="3">
                  <c:v>3.5</c:v>
                </c:pt>
                <c:pt idx="4">
                  <c:v>3.5</c:v>
                </c:pt>
                <c:pt idx="5">
                  <c:v>2.5</c:v>
                </c:pt>
                <c:pt idx="6">
                  <c:v>3</c:v>
                </c:pt>
                <c:pt idx="7">
                  <c:v>2.5</c:v>
                </c:pt>
                <c:pt idx="8">
                  <c:v>3</c:v>
                </c:pt>
                <c:pt idx="9">
                  <c:v>2</c:v>
                </c:pt>
                <c:pt idx="10">
                  <c:v>2.5</c:v>
                </c:pt>
                <c:pt idx="11">
                  <c:v>3.5</c:v>
                </c:pt>
                <c:pt idx="12">
                  <c:v>3</c:v>
                </c:pt>
                <c:pt idx="13">
                  <c:v>4</c:v>
                </c:pt>
              </c:numCache>
            </c:numRef>
          </c:val>
        </c:ser>
        <c:axId val="97010816"/>
        <c:axId val="97012352"/>
      </c:barChart>
      <c:catAx>
        <c:axId val="97010816"/>
        <c:scaling>
          <c:orientation val="minMax"/>
        </c:scaling>
        <c:axPos val="b"/>
        <c:tickLblPos val="nextTo"/>
        <c:crossAx val="97012352"/>
        <c:crosses val="autoZero"/>
        <c:auto val="1"/>
        <c:lblAlgn val="ctr"/>
        <c:lblOffset val="100"/>
      </c:catAx>
      <c:valAx>
        <c:axId val="97012352"/>
        <c:scaling>
          <c:orientation val="minMax"/>
        </c:scaling>
        <c:axPos val="l"/>
        <c:majorGridlines/>
        <c:numFmt formatCode="General" sourceLinked="1"/>
        <c:tickLblPos val="nextTo"/>
        <c:crossAx val="97010816"/>
        <c:crosses val="autoZero"/>
        <c:crossBetween val="between"/>
      </c:valAx>
    </c:plotArea>
    <c:legend>
      <c:legendPos val="r"/>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A1D0C3-5604-437B-9BB5-8FB1B65292D8}" type="datetimeFigureOut">
              <a:rPr lang="en-US" smtClean="0"/>
              <a:pPr/>
              <a:t>5/22/2012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79C414-4308-4111-8497-6C40EEB686D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79C414-4308-4111-8497-6C40EEB686DD}"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566575B-FAC0-45D0-86ED-52282EBDBDBF}" type="datetimeFigureOut">
              <a:rPr lang="en-US" smtClean="0"/>
              <a:pPr/>
              <a:t>5/22/2012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486AF848-0BF7-4254-8EC6-1C6E42F246F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66575B-FAC0-45D0-86ED-52282EBDBDBF}"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6AF848-0BF7-4254-8EC6-1C6E42F246F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66575B-FAC0-45D0-86ED-52282EBDBDBF}"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6AF848-0BF7-4254-8EC6-1C6E42F246F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66575B-FAC0-45D0-86ED-52282EBDBDBF}"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6AF848-0BF7-4254-8EC6-1C6E42F246F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566575B-FAC0-45D0-86ED-52282EBDBDBF}" type="datetimeFigureOut">
              <a:rPr lang="en-US" smtClean="0"/>
              <a:pPr/>
              <a:t>5/22/2012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6AF848-0BF7-4254-8EC6-1C6E42F246F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566575B-FAC0-45D0-86ED-52282EBDBDBF}" type="datetimeFigureOut">
              <a:rPr lang="en-US" smtClean="0"/>
              <a:pPr/>
              <a:t>5/22/2012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6AF848-0BF7-4254-8EC6-1C6E42F246F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566575B-FAC0-45D0-86ED-52282EBDBDBF}" type="datetimeFigureOut">
              <a:rPr lang="en-US" smtClean="0"/>
              <a:pPr/>
              <a:t>5/22/2012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6AF848-0BF7-4254-8EC6-1C6E42F246F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566575B-FAC0-45D0-86ED-52282EBDBDBF}" type="datetimeFigureOut">
              <a:rPr lang="en-US" smtClean="0"/>
              <a:pPr/>
              <a:t>5/22/2012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6AF848-0BF7-4254-8EC6-1C6E42F246F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66575B-FAC0-45D0-86ED-52282EBDBDBF}" type="datetimeFigureOut">
              <a:rPr lang="en-US" smtClean="0"/>
              <a:pPr/>
              <a:t>5/22/2012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6AF848-0BF7-4254-8EC6-1C6E42F246F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566575B-FAC0-45D0-86ED-52282EBDBDBF}" type="datetimeFigureOut">
              <a:rPr lang="en-US" smtClean="0"/>
              <a:pPr/>
              <a:t>5/22/2012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6AF848-0BF7-4254-8EC6-1C6E42F246F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566575B-FAC0-45D0-86ED-52282EBDBDBF}" type="datetimeFigureOut">
              <a:rPr lang="en-US" smtClean="0"/>
              <a:pPr/>
              <a:t>5/22/2012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486AF848-0BF7-4254-8EC6-1C6E42F246F0}"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566575B-FAC0-45D0-86ED-52282EBDBDBF}" type="datetimeFigureOut">
              <a:rPr lang="en-US" smtClean="0"/>
              <a:pPr/>
              <a:t>5/22/2012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486AF848-0BF7-4254-8EC6-1C6E42F246F0}"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2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www.dpi.wisconsin.gov/lbstat/xls/pedr11.xls" TargetMode="External"/><Relationship Id="rId2" Type="http://schemas.openxmlformats.org/officeDocument/2006/relationships/hyperlink" Target="http://www.denmark.k12.wi.us/faculty/dnc09/index.cf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90600"/>
            <a:ext cx="7851648" cy="2209800"/>
          </a:xfrm>
        </p:spPr>
        <p:txBody>
          <a:bodyPr>
            <a:normAutofit fontScale="90000"/>
          </a:bodyPr>
          <a:lstStyle/>
          <a:p>
            <a:r>
              <a:rPr lang="en-US" dirty="0" smtClean="0"/>
              <a:t>Writing About Nature: </a:t>
            </a:r>
            <a:r>
              <a:rPr lang="en-US" sz="4400" dirty="0" smtClean="0"/>
              <a:t>Enhancing English Learner Students’ Writing Skills  </a:t>
            </a:r>
            <a:r>
              <a:rPr lang="en-US" dirty="0" smtClean="0"/>
              <a:t> </a:t>
            </a:r>
            <a:endParaRPr lang="en-US" dirty="0"/>
          </a:p>
        </p:txBody>
      </p:sp>
      <p:sp>
        <p:nvSpPr>
          <p:cNvPr id="3" name="Subtitle 2"/>
          <p:cNvSpPr>
            <a:spLocks noGrp="1"/>
          </p:cNvSpPr>
          <p:nvPr>
            <p:ph type="subTitle" idx="1"/>
          </p:nvPr>
        </p:nvSpPr>
        <p:spPr/>
        <p:txBody>
          <a:bodyPr/>
          <a:lstStyle/>
          <a:p>
            <a:r>
              <a:rPr lang="en-US" dirty="0" smtClean="0"/>
              <a:t>Presented by: Deb </a:t>
            </a:r>
            <a:r>
              <a:rPr lang="en-US" dirty="0" err="1" smtClean="0"/>
              <a:t>Kralovetz</a:t>
            </a:r>
            <a:endParaRPr lang="en-US" dirty="0" smtClean="0"/>
          </a:p>
          <a:p>
            <a:r>
              <a:rPr lang="en-US" dirty="0" smtClean="0"/>
              <a:t>Action Research Project: Earth Partnership for Schools</a:t>
            </a:r>
          </a:p>
          <a:p>
            <a:r>
              <a:rPr lang="en-US" dirty="0" smtClean="0"/>
              <a:t>May, 2012</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nvPr>
        </p:nvGraphicFramePr>
        <p:xfrm>
          <a:off x="457200" y="381001"/>
          <a:ext cx="8229600" cy="6149479"/>
        </p:xfrm>
        <a:graphic>
          <a:graphicData uri="http://schemas.openxmlformats.org/drawingml/2006/table">
            <a:tbl>
              <a:tblPr firstRow="1" bandRow="1">
                <a:tableStyleId>{5C22544A-7EE6-4342-B048-85BDC9FD1C3A}</a:tableStyleId>
              </a:tblPr>
              <a:tblGrid>
                <a:gridCol w="1645920"/>
                <a:gridCol w="1645920"/>
                <a:gridCol w="1645920"/>
                <a:gridCol w="1645920"/>
                <a:gridCol w="1645920"/>
              </a:tblGrid>
              <a:tr h="380999">
                <a:tc>
                  <a:txBody>
                    <a:bodyPr/>
                    <a:lstStyle/>
                    <a:p>
                      <a:endParaRPr lang="en-US" dirty="0"/>
                    </a:p>
                  </a:txBody>
                  <a:tcPr/>
                </a:tc>
                <a:tc>
                  <a:txBody>
                    <a:bodyPr/>
                    <a:lstStyle/>
                    <a:p>
                      <a:r>
                        <a:rPr lang="en-US" dirty="0" smtClean="0"/>
                        <a:t>4</a:t>
                      </a:r>
                      <a:endParaRPr lang="en-US" dirty="0"/>
                    </a:p>
                  </a:txBody>
                  <a:tcPr/>
                </a:tc>
                <a:tc>
                  <a:txBody>
                    <a:bodyPr/>
                    <a:lstStyle/>
                    <a:p>
                      <a:r>
                        <a:rPr lang="en-US" dirty="0" smtClean="0"/>
                        <a:t>3</a:t>
                      </a:r>
                      <a:endParaRPr lang="en-US" dirty="0"/>
                    </a:p>
                  </a:txBody>
                  <a:tcPr/>
                </a:tc>
                <a:tc>
                  <a:txBody>
                    <a:bodyPr/>
                    <a:lstStyle/>
                    <a:p>
                      <a:r>
                        <a:rPr lang="en-US" dirty="0" smtClean="0"/>
                        <a:t>2</a:t>
                      </a:r>
                      <a:endParaRPr lang="en-US" dirty="0"/>
                    </a:p>
                  </a:txBody>
                  <a:tcPr/>
                </a:tc>
                <a:tc>
                  <a:txBody>
                    <a:bodyPr/>
                    <a:lstStyle/>
                    <a:p>
                      <a:r>
                        <a:rPr lang="en-US" dirty="0" smtClean="0"/>
                        <a:t>1</a:t>
                      </a:r>
                      <a:endParaRPr lang="en-US" dirty="0"/>
                    </a:p>
                  </a:txBody>
                  <a:tcPr/>
                </a:tc>
              </a:tr>
              <a:tr h="2088020">
                <a:tc>
                  <a:txBody>
                    <a:bodyPr/>
                    <a:lstStyle/>
                    <a:p>
                      <a:r>
                        <a:rPr lang="en-US" dirty="0" smtClean="0"/>
                        <a:t>Ideas </a:t>
                      </a:r>
                      <a:endParaRPr lang="en-US" dirty="0"/>
                    </a:p>
                  </a:txBody>
                  <a:tcPr/>
                </a:tc>
                <a:tc>
                  <a:txBody>
                    <a:bodyPr/>
                    <a:lstStyle/>
                    <a:p>
                      <a:pPr lvl="0">
                        <a:buFont typeface="Arial" pitchFamily="34" charset="0"/>
                        <a:buChar char="•"/>
                      </a:pPr>
                      <a:r>
                        <a:rPr kumimoji="0" lang="en-US" sz="1000" kern="1200" dirty="0" smtClean="0">
                          <a:solidFill>
                            <a:schemeClr val="dk1"/>
                          </a:solidFill>
                          <a:latin typeface="+mn-lt"/>
                          <a:ea typeface="+mn-ea"/>
                          <a:cs typeface="+mn-cs"/>
                        </a:rPr>
                        <a:t>Ideas are clearly stated</a:t>
                      </a:r>
                    </a:p>
                    <a:p>
                      <a:pPr lvl="0">
                        <a:buFont typeface="Arial" pitchFamily="34" charset="0"/>
                        <a:buChar char="•"/>
                      </a:pPr>
                      <a:r>
                        <a:rPr kumimoji="0" lang="en-US" sz="1000" kern="1200" dirty="0" smtClean="0">
                          <a:solidFill>
                            <a:schemeClr val="dk1"/>
                          </a:solidFill>
                          <a:latin typeface="+mn-lt"/>
                          <a:ea typeface="+mn-ea"/>
                          <a:cs typeface="+mn-cs"/>
                        </a:rPr>
                        <a:t>Many details used to support ideas </a:t>
                      </a:r>
                    </a:p>
                    <a:p>
                      <a:pPr>
                        <a:buFont typeface="Arial" pitchFamily="34" charset="0"/>
                        <a:buChar char="•"/>
                      </a:pPr>
                      <a:r>
                        <a:rPr kumimoji="0" lang="en-US" sz="1000" kern="1200" dirty="0" smtClean="0">
                          <a:solidFill>
                            <a:schemeClr val="dk1"/>
                          </a:solidFill>
                          <a:latin typeface="+mn-lt"/>
                          <a:ea typeface="+mn-ea"/>
                          <a:cs typeface="+mn-cs"/>
                        </a:rPr>
                        <a:t>Writing stays on topic</a:t>
                      </a:r>
                      <a:endParaRPr lang="en-US" sz="1000" dirty="0"/>
                    </a:p>
                  </a:txBody>
                  <a:tcPr/>
                </a:tc>
                <a:tc>
                  <a:txBody>
                    <a:bodyPr/>
                    <a:lstStyle/>
                    <a:p>
                      <a:pPr lvl="0">
                        <a:buFont typeface="Arial" pitchFamily="34" charset="0"/>
                        <a:buChar char="•"/>
                      </a:pPr>
                      <a:r>
                        <a:rPr kumimoji="0" lang="en-US" sz="1000" kern="1200" dirty="0" smtClean="0">
                          <a:solidFill>
                            <a:schemeClr val="dk1"/>
                          </a:solidFill>
                          <a:latin typeface="+mn-lt"/>
                          <a:ea typeface="+mn-ea"/>
                          <a:cs typeface="+mn-cs"/>
                        </a:rPr>
                        <a:t>Most ideas are clear</a:t>
                      </a:r>
                    </a:p>
                    <a:p>
                      <a:pPr lvl="0">
                        <a:buFont typeface="Arial" pitchFamily="34" charset="0"/>
                        <a:buChar char="•"/>
                      </a:pPr>
                      <a:r>
                        <a:rPr kumimoji="0" lang="en-US" sz="1000" kern="1200" dirty="0" smtClean="0">
                          <a:solidFill>
                            <a:schemeClr val="dk1"/>
                          </a:solidFill>
                          <a:latin typeface="+mn-lt"/>
                          <a:ea typeface="+mn-ea"/>
                          <a:cs typeface="+mn-cs"/>
                        </a:rPr>
                        <a:t>Some main ideas are not supported with details</a:t>
                      </a:r>
                    </a:p>
                    <a:p>
                      <a:pPr>
                        <a:buFont typeface="Arial" pitchFamily="34" charset="0"/>
                        <a:buChar char="•"/>
                      </a:pPr>
                      <a:r>
                        <a:rPr kumimoji="0" lang="en-US" sz="1000" kern="1200" dirty="0" smtClean="0">
                          <a:solidFill>
                            <a:schemeClr val="dk1"/>
                          </a:solidFill>
                          <a:latin typeface="+mn-lt"/>
                          <a:ea typeface="+mn-ea"/>
                          <a:cs typeface="+mn-cs"/>
                        </a:rPr>
                        <a:t>Writing mostly stays on topic</a:t>
                      </a:r>
                      <a:endParaRPr lang="en-US" sz="1000" dirty="0"/>
                    </a:p>
                  </a:txBody>
                  <a:tcPr/>
                </a:tc>
                <a:tc>
                  <a:txBody>
                    <a:bodyPr/>
                    <a:lstStyle/>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Entry seems somewhat incomplete</a:t>
                      </a:r>
                      <a:endParaRPr lang="en-US" sz="1000" dirty="0">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Reader is left with questions about details</a:t>
                      </a:r>
                      <a:endParaRPr lang="en-US" sz="1000" dirty="0">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Writing has drifted from topic or covers several topics </a:t>
                      </a:r>
                      <a:endParaRPr lang="en-US" sz="1000" dirty="0">
                        <a:latin typeface="Calibri"/>
                        <a:ea typeface="Calibri"/>
                        <a:cs typeface="Times New Roman"/>
                      </a:endParaRPr>
                    </a:p>
                  </a:txBody>
                  <a:tcPr marL="68580" marR="68580" marT="0" marB="0"/>
                </a:tc>
                <a:tc>
                  <a:txBody>
                    <a:bodyPr/>
                    <a:lstStyle/>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Entry lacks focus</a:t>
                      </a:r>
                      <a:endParaRPr lang="en-US" sz="1000" dirty="0">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Few or no details are evident</a:t>
                      </a:r>
                      <a:endParaRPr lang="en-US" sz="1000" dirty="0">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Writing covers many topics </a:t>
                      </a:r>
                      <a:endParaRPr lang="en-US" sz="1000" dirty="0">
                        <a:latin typeface="Calibri"/>
                        <a:ea typeface="Calibri"/>
                        <a:cs typeface="Times New Roman"/>
                      </a:endParaRPr>
                    </a:p>
                  </a:txBody>
                  <a:tcPr marL="68580" marR="68580" marT="0" marB="0"/>
                </a:tc>
              </a:tr>
              <a:tr h="578979">
                <a:tc>
                  <a:txBody>
                    <a:bodyPr/>
                    <a:lstStyle/>
                    <a:p>
                      <a:r>
                        <a:rPr lang="en-US" dirty="0" smtClean="0"/>
                        <a:t>Vocabulary </a:t>
                      </a:r>
                      <a:endParaRPr lang="en-US" dirty="0"/>
                    </a:p>
                  </a:txBody>
                  <a:tcPr/>
                </a:tc>
                <a:tc>
                  <a:txBody>
                    <a:bodyPr/>
                    <a:lstStyle/>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Words used are appropriate, content-specific</a:t>
                      </a:r>
                      <a:endParaRPr lang="en-US" sz="1000" dirty="0">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Words used are clear, descriptive, and relate to the senses</a:t>
                      </a:r>
                      <a:endParaRPr lang="en-US" sz="1000" dirty="0">
                        <a:latin typeface="Calibri"/>
                        <a:ea typeface="Calibri"/>
                        <a:cs typeface="Times New Roman"/>
                      </a:endParaRPr>
                    </a:p>
                  </a:txBody>
                  <a:tcPr marL="68580" marR="68580" marT="0" marB="0"/>
                </a:tc>
                <a:tc>
                  <a:txBody>
                    <a:bodyPr/>
                    <a:lstStyle/>
                    <a:p>
                      <a:pPr marL="342900" marR="0" lvl="0" indent="-342900">
                        <a:lnSpc>
                          <a:spcPct val="115000"/>
                        </a:lnSpc>
                        <a:spcBef>
                          <a:spcPts val="0"/>
                        </a:spcBef>
                        <a:spcAft>
                          <a:spcPts val="0"/>
                        </a:spcAft>
                        <a:buFont typeface="Symbol"/>
                        <a:buChar char=""/>
                      </a:pPr>
                      <a:r>
                        <a:rPr lang="en-US" sz="1000">
                          <a:latin typeface="Berlin Sans FB"/>
                          <a:ea typeface="Calibri"/>
                          <a:cs typeface="Times New Roman"/>
                        </a:rPr>
                        <a:t>Most words relate to content</a:t>
                      </a:r>
                      <a:endParaRPr lang="en-US" sz="1000">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a:latin typeface="Berlin Sans FB"/>
                          <a:ea typeface="Calibri"/>
                          <a:cs typeface="Times New Roman"/>
                        </a:rPr>
                        <a:t>Most words are clear, descriptive and relate to senses</a:t>
                      </a:r>
                      <a:endParaRPr lang="en-US" sz="1000">
                        <a:latin typeface="Calibri"/>
                        <a:ea typeface="Calibri"/>
                        <a:cs typeface="Times New Roman"/>
                      </a:endParaRPr>
                    </a:p>
                  </a:txBody>
                  <a:tcPr marL="68580" marR="68580" marT="0" marB="0"/>
                </a:tc>
                <a:tc>
                  <a:txBody>
                    <a:bodyPr/>
                    <a:lstStyle/>
                    <a:p>
                      <a:pPr marL="342900" marR="0" lvl="0" indent="-342900">
                        <a:lnSpc>
                          <a:spcPct val="115000"/>
                        </a:lnSpc>
                        <a:spcBef>
                          <a:spcPts val="0"/>
                        </a:spcBef>
                        <a:spcAft>
                          <a:spcPts val="0"/>
                        </a:spcAft>
                        <a:buFont typeface="Symbol"/>
                        <a:buChar char=""/>
                      </a:pPr>
                      <a:r>
                        <a:rPr lang="en-US" sz="1000">
                          <a:latin typeface="Berlin Sans FB"/>
                          <a:ea typeface="Calibri"/>
                          <a:cs typeface="Times New Roman"/>
                        </a:rPr>
                        <a:t>Many words are ordinary and not related to the topic</a:t>
                      </a:r>
                      <a:endParaRPr lang="en-US" sz="1000">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a:latin typeface="Berlin Sans FB"/>
                          <a:ea typeface="Calibri"/>
                          <a:cs typeface="Times New Roman"/>
                        </a:rPr>
                        <a:t>Words do not paint a picture in the reader’s mind</a:t>
                      </a:r>
                      <a:endParaRPr lang="en-US" sz="1000">
                        <a:latin typeface="Calibri"/>
                        <a:ea typeface="Calibri"/>
                        <a:cs typeface="Times New Roman"/>
                      </a:endParaRPr>
                    </a:p>
                  </a:txBody>
                  <a:tcPr marL="68580" marR="68580" marT="0" marB="0"/>
                </a:tc>
                <a:tc>
                  <a:txBody>
                    <a:bodyPr/>
                    <a:lstStyle/>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Words are unimaginative and plain</a:t>
                      </a:r>
                      <a:endParaRPr lang="en-US" sz="1000" dirty="0">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Words are not interesting, carefully chosen, or related to the topic</a:t>
                      </a:r>
                      <a:endParaRPr lang="en-US" sz="1000" dirty="0">
                        <a:latin typeface="Calibri"/>
                        <a:ea typeface="Calibri"/>
                        <a:cs typeface="Times New Roman"/>
                      </a:endParaRPr>
                    </a:p>
                  </a:txBody>
                  <a:tcPr marL="68580" marR="68580" marT="0" marB="0"/>
                </a:tc>
              </a:tr>
              <a:tr h="999334">
                <a:tc>
                  <a:txBody>
                    <a:bodyPr/>
                    <a:lstStyle/>
                    <a:p>
                      <a:r>
                        <a:rPr lang="en-US" dirty="0" smtClean="0"/>
                        <a:t>Entry Length/</a:t>
                      </a:r>
                    </a:p>
                    <a:p>
                      <a:r>
                        <a:rPr lang="en-US" dirty="0" smtClean="0"/>
                        <a:t>Stamina</a:t>
                      </a:r>
                      <a:endParaRPr lang="en-US" dirty="0"/>
                    </a:p>
                  </a:txBody>
                  <a:tcPr/>
                </a:tc>
                <a:tc>
                  <a:txBody>
                    <a:bodyPr/>
                    <a:lstStyle/>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Entry is full page or more in length</a:t>
                      </a:r>
                      <a:endParaRPr lang="en-US" sz="1000" dirty="0">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Student wrote the whole time</a:t>
                      </a:r>
                      <a:endParaRPr lang="en-US" sz="1000" dirty="0">
                        <a:latin typeface="Calibri"/>
                        <a:ea typeface="Calibri"/>
                        <a:cs typeface="Times New Roman"/>
                      </a:endParaRPr>
                    </a:p>
                  </a:txBody>
                  <a:tcPr marL="68580" marR="68580" marT="0" marB="0"/>
                </a:tc>
                <a:tc>
                  <a:txBody>
                    <a:bodyPr/>
                    <a:lstStyle/>
                    <a:p>
                      <a:pPr marL="342900" marR="0" lvl="0" indent="-342900">
                        <a:lnSpc>
                          <a:spcPct val="115000"/>
                        </a:lnSpc>
                        <a:spcBef>
                          <a:spcPts val="0"/>
                        </a:spcBef>
                        <a:spcAft>
                          <a:spcPts val="0"/>
                        </a:spcAft>
                        <a:buFont typeface="Symbol"/>
                        <a:buChar char=""/>
                      </a:pPr>
                      <a:r>
                        <a:rPr lang="en-US" sz="1000">
                          <a:latin typeface="Berlin Sans FB"/>
                          <a:ea typeface="Calibri"/>
                          <a:cs typeface="Times New Roman"/>
                        </a:rPr>
                        <a:t>½ -3/4 page of writing</a:t>
                      </a:r>
                      <a:endParaRPr lang="en-US" sz="1000">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a:latin typeface="Berlin Sans FB"/>
                          <a:ea typeface="Calibri"/>
                          <a:cs typeface="Times New Roman"/>
                        </a:rPr>
                        <a:t>Student spent almost the whole time writing</a:t>
                      </a:r>
                      <a:endParaRPr lang="en-US" sz="1000">
                        <a:latin typeface="Calibri"/>
                        <a:ea typeface="Calibri"/>
                        <a:cs typeface="Times New Roman"/>
                      </a:endParaRPr>
                    </a:p>
                  </a:txBody>
                  <a:tcPr marL="68580" marR="68580" marT="0" marB="0"/>
                </a:tc>
                <a:tc>
                  <a:txBody>
                    <a:bodyPr/>
                    <a:lstStyle/>
                    <a:p>
                      <a:pPr marL="342900" marR="0" lvl="0" indent="-342900">
                        <a:lnSpc>
                          <a:spcPct val="115000"/>
                        </a:lnSpc>
                        <a:spcBef>
                          <a:spcPts val="0"/>
                        </a:spcBef>
                        <a:spcAft>
                          <a:spcPts val="0"/>
                        </a:spcAft>
                        <a:buFont typeface="Symbol"/>
                        <a:buChar char=""/>
                      </a:pPr>
                      <a:r>
                        <a:rPr lang="en-US" sz="1000">
                          <a:latin typeface="Berlin Sans FB"/>
                          <a:ea typeface="Calibri"/>
                          <a:cs typeface="Times New Roman"/>
                        </a:rPr>
                        <a:t>About ½ page of writing</a:t>
                      </a:r>
                      <a:endParaRPr lang="en-US" sz="1000">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a:latin typeface="Berlin Sans FB"/>
                          <a:ea typeface="Calibri"/>
                          <a:cs typeface="Times New Roman"/>
                        </a:rPr>
                        <a:t>Student spent some time writing, but became distracted and did not write the whole time</a:t>
                      </a:r>
                      <a:endParaRPr lang="en-US" sz="1000">
                        <a:latin typeface="Calibri"/>
                        <a:ea typeface="Calibri"/>
                        <a:cs typeface="Times New Roman"/>
                      </a:endParaRPr>
                    </a:p>
                  </a:txBody>
                  <a:tcPr marL="68580" marR="68580" marT="0" marB="0"/>
                </a:tc>
                <a:tc>
                  <a:txBody>
                    <a:bodyPr/>
                    <a:lstStyle/>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Less than ½ page of writing</a:t>
                      </a:r>
                      <a:endParaRPr lang="en-US" sz="1000" dirty="0">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Student spent less than half of the time writing, became distracted</a:t>
                      </a:r>
                      <a:endParaRPr lang="en-US" sz="1000" dirty="0">
                        <a:latin typeface="Calibri"/>
                        <a:ea typeface="Calibri"/>
                        <a:cs typeface="Times New Roman"/>
                      </a:endParaRPr>
                    </a:p>
                  </a:txBody>
                  <a:tcPr marL="68580" marR="68580" marT="0" marB="0"/>
                </a:tc>
              </a:tr>
              <a:tr h="578979">
                <a:tc>
                  <a:txBody>
                    <a:bodyPr/>
                    <a:lstStyle/>
                    <a:p>
                      <a:r>
                        <a:rPr lang="en-US" dirty="0" smtClean="0"/>
                        <a:t>Conventions</a:t>
                      </a:r>
                      <a:endParaRPr lang="en-US" dirty="0"/>
                    </a:p>
                  </a:txBody>
                  <a:tcPr/>
                </a:tc>
                <a:tc>
                  <a:txBody>
                    <a:bodyPr/>
                    <a:lstStyle/>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Capita letters and end marks are used appropriately in at least 90% of entry</a:t>
                      </a:r>
                      <a:endParaRPr lang="en-US" sz="1000" dirty="0">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Common words are spelled correctly</a:t>
                      </a:r>
                      <a:endParaRPr lang="en-US" sz="1000" dirty="0">
                        <a:latin typeface="Calibri"/>
                        <a:ea typeface="Calibri"/>
                        <a:cs typeface="Times New Roman"/>
                      </a:endParaRPr>
                    </a:p>
                  </a:txBody>
                  <a:tcPr marL="68580" marR="68580" marT="0" marB="0"/>
                </a:tc>
                <a:tc>
                  <a:txBody>
                    <a:bodyPr/>
                    <a:lstStyle/>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Most (70%-90%) sentences have capital letters and appropriate end marks</a:t>
                      </a:r>
                      <a:endParaRPr lang="en-US" sz="1000" dirty="0">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Most common words are spelled correctly</a:t>
                      </a:r>
                      <a:endParaRPr lang="en-US" sz="1000" dirty="0">
                        <a:latin typeface="Calibri"/>
                        <a:ea typeface="Calibri"/>
                        <a:cs typeface="Times New Roman"/>
                      </a:endParaRPr>
                    </a:p>
                  </a:txBody>
                  <a:tcPr marL="68580" marR="68580" marT="0" marB="0"/>
                </a:tc>
                <a:tc>
                  <a:txBody>
                    <a:bodyPr/>
                    <a:lstStyle/>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Some (50%-70%) sentences have appropriate capital letters and end marks</a:t>
                      </a:r>
                      <a:endParaRPr lang="en-US" sz="1000" dirty="0">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Some common words spelled correctly</a:t>
                      </a:r>
                      <a:endParaRPr lang="en-US" sz="1000" dirty="0">
                        <a:latin typeface="Calibri"/>
                        <a:ea typeface="Calibri"/>
                        <a:cs typeface="Times New Roman"/>
                      </a:endParaRPr>
                    </a:p>
                  </a:txBody>
                  <a:tcPr marL="68580" marR="68580" marT="0" marB="0"/>
                </a:tc>
                <a:tc>
                  <a:txBody>
                    <a:bodyPr/>
                    <a:lstStyle/>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Les than ½ of the sentences have appropriate capital letters and end marks</a:t>
                      </a:r>
                      <a:endParaRPr lang="en-US" sz="1000" dirty="0">
                        <a:latin typeface="Calibri"/>
                        <a:ea typeface="Calibri"/>
                        <a:cs typeface="Times New Roman"/>
                      </a:endParaRPr>
                    </a:p>
                    <a:p>
                      <a:pPr marL="342900" marR="0" lvl="0" indent="-342900">
                        <a:lnSpc>
                          <a:spcPct val="115000"/>
                        </a:lnSpc>
                        <a:spcBef>
                          <a:spcPts val="0"/>
                        </a:spcBef>
                        <a:spcAft>
                          <a:spcPts val="0"/>
                        </a:spcAft>
                        <a:buFont typeface="Symbol"/>
                        <a:buChar char=""/>
                      </a:pPr>
                      <a:r>
                        <a:rPr lang="en-US" sz="1000" dirty="0">
                          <a:latin typeface="Berlin Sans FB"/>
                          <a:ea typeface="Calibri"/>
                          <a:cs typeface="Times New Roman"/>
                        </a:rPr>
                        <a:t>Many words, even common words, misspelled</a:t>
                      </a:r>
                      <a:endParaRPr lang="en-US" sz="10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Mini lessons on journal writing to teach each skill area addressed on writing rubric.  For example:</a:t>
            </a:r>
          </a:p>
          <a:p>
            <a:pPr lvl="1"/>
            <a:r>
              <a:rPr lang="en-US" dirty="0" smtClean="0"/>
              <a:t>Looking for details in our observations-created a micro nature trail, examined objects along the way.</a:t>
            </a:r>
          </a:p>
          <a:p>
            <a:pPr lvl="1"/>
            <a:r>
              <a:rPr lang="en-US" dirty="0" smtClean="0"/>
              <a:t>Looked for details and noted changes that occurred from day to day, after a rain, etc. </a:t>
            </a:r>
          </a:p>
          <a:p>
            <a:pPr lvl="1"/>
            <a:r>
              <a:rPr lang="en-US" dirty="0" smtClean="0"/>
              <a:t>Life cycle of a frog</a:t>
            </a:r>
          </a:p>
          <a:p>
            <a:pPr lvl="1"/>
            <a:r>
              <a:rPr lang="en-US" dirty="0" smtClean="0"/>
              <a:t>To develop vocabulary-verb lesson-listed actions that take place in Nature Center, explored and noted actions, </a:t>
            </a:r>
            <a:r>
              <a:rPr lang="en-US" dirty="0" err="1" smtClean="0"/>
              <a:t>journaled</a:t>
            </a:r>
            <a:r>
              <a:rPr lang="en-US" dirty="0" smtClean="0"/>
              <a:t> about them.</a:t>
            </a:r>
          </a:p>
          <a:p>
            <a:pPr lvl="1"/>
            <a:r>
              <a:rPr lang="en-US" dirty="0" smtClean="0"/>
              <a:t>Poetry lesson-demonstrate poetry writing about object in nature, students  sat, observed, and wrote their poetry.</a:t>
            </a:r>
          </a:p>
          <a:p>
            <a:pPr lvl="1"/>
            <a:endParaRPr lang="en-US" dirty="0" smtClean="0"/>
          </a:p>
          <a:p>
            <a:pPr lvl="1"/>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 and Findings</a:t>
            </a:r>
            <a:endParaRPr lang="en-US" dirty="0"/>
          </a:p>
        </p:txBody>
      </p:sp>
      <p:sp>
        <p:nvSpPr>
          <p:cNvPr id="3" name="Content Placeholder 2"/>
          <p:cNvSpPr>
            <a:spLocks noGrp="1"/>
          </p:cNvSpPr>
          <p:nvPr>
            <p:ph idx="1"/>
          </p:nvPr>
        </p:nvSpPr>
        <p:spPr/>
        <p:txBody>
          <a:bodyPr/>
          <a:lstStyle/>
          <a:p>
            <a:r>
              <a:rPr lang="en-US" dirty="0" smtClean="0"/>
              <a:t>Student Results on District Writing Assessment</a:t>
            </a:r>
          </a:p>
          <a:p>
            <a:pPr lvl="1">
              <a:buNone/>
            </a:pPr>
            <a:endParaRPr lang="en-US" dirty="0" smtClean="0"/>
          </a:p>
          <a:p>
            <a:pPr lvl="1"/>
            <a:endParaRPr lang="en-US" dirty="0"/>
          </a:p>
        </p:txBody>
      </p:sp>
      <p:graphicFrame>
        <p:nvGraphicFramePr>
          <p:cNvPr id="4" name="Chart 3"/>
          <p:cNvGraphicFramePr/>
          <p:nvPr/>
        </p:nvGraphicFramePr>
        <p:xfrm>
          <a:off x="838200" y="2438400"/>
          <a:ext cx="7467600" cy="406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 and Findings</a:t>
            </a:r>
            <a:endParaRPr lang="en-US" dirty="0"/>
          </a:p>
        </p:txBody>
      </p:sp>
      <p:graphicFrame>
        <p:nvGraphicFramePr>
          <p:cNvPr id="4" name="Content Placeholder 3"/>
          <p:cNvGraphicFramePr>
            <a:graphicFrameLocks noGrp="1"/>
          </p:cNvGraphicFramePr>
          <p:nvPr>
            <p:ph idx="1"/>
          </p:nvPr>
        </p:nvGraphicFramePr>
        <p:xfrm>
          <a:off x="533400" y="2514600"/>
          <a:ext cx="7848596" cy="3361109"/>
        </p:xfrm>
        <a:graphic>
          <a:graphicData uri="http://schemas.openxmlformats.org/drawingml/2006/table">
            <a:tbl>
              <a:tblPr firstRow="1" bandRow="1">
                <a:tableStyleId>{5C22544A-7EE6-4342-B048-85BDC9FD1C3A}</a:tableStyleId>
              </a:tblPr>
              <a:tblGrid>
                <a:gridCol w="1121228"/>
                <a:gridCol w="1121228"/>
                <a:gridCol w="1121228"/>
                <a:gridCol w="1121228"/>
                <a:gridCol w="1121228"/>
                <a:gridCol w="1121228"/>
                <a:gridCol w="1121228"/>
              </a:tblGrid>
              <a:tr h="1068177">
                <a:tc>
                  <a:txBody>
                    <a:bodyPr/>
                    <a:lstStyle/>
                    <a:p>
                      <a:r>
                        <a:rPr lang="en-US" dirty="0" smtClean="0"/>
                        <a:t>I like </a:t>
                      </a:r>
                    </a:p>
                    <a:p>
                      <a:r>
                        <a:rPr lang="en-US" dirty="0" smtClean="0"/>
                        <a:t>to…..</a:t>
                      </a:r>
                      <a:endParaRPr lang="en-US" dirty="0"/>
                    </a:p>
                  </a:txBody>
                  <a:tcPr/>
                </a:tc>
                <a:tc>
                  <a:txBody>
                    <a:bodyPr/>
                    <a:lstStyle/>
                    <a:p>
                      <a:r>
                        <a:rPr lang="en-US" sz="1600" baseline="0" dirty="0" smtClean="0"/>
                        <a:t>Write </a:t>
                      </a:r>
                      <a:endParaRPr lang="en-US" sz="1600" dirty="0"/>
                    </a:p>
                  </a:txBody>
                  <a:tcPr/>
                </a:tc>
                <a:tc>
                  <a:txBody>
                    <a:bodyPr/>
                    <a:lstStyle/>
                    <a:p>
                      <a:r>
                        <a:rPr lang="en-US" dirty="0" smtClean="0"/>
                        <a:t>Think</a:t>
                      </a:r>
                      <a:r>
                        <a:rPr lang="en-US" baseline="0" dirty="0" smtClean="0"/>
                        <a:t> of ideas</a:t>
                      </a:r>
                      <a:endParaRPr lang="en-US" dirty="0"/>
                    </a:p>
                  </a:txBody>
                  <a:tcPr/>
                </a:tc>
                <a:tc>
                  <a:txBody>
                    <a:bodyPr/>
                    <a:lstStyle/>
                    <a:p>
                      <a:r>
                        <a:rPr lang="en-US" sz="1600" dirty="0" smtClean="0"/>
                        <a:t>Write</a:t>
                      </a:r>
                      <a:r>
                        <a:rPr lang="en-US" sz="1600" baseline="0" dirty="0" smtClean="0"/>
                        <a:t> Stories</a:t>
                      </a:r>
                      <a:endParaRPr lang="en-US" sz="1600" dirty="0"/>
                    </a:p>
                  </a:txBody>
                  <a:tcPr/>
                </a:tc>
                <a:tc>
                  <a:txBody>
                    <a:bodyPr/>
                    <a:lstStyle/>
                    <a:p>
                      <a:r>
                        <a:rPr lang="en-US" dirty="0" smtClean="0"/>
                        <a:t>Write</a:t>
                      </a:r>
                      <a:r>
                        <a:rPr lang="en-US" baseline="0" dirty="0" smtClean="0"/>
                        <a:t> poetry</a:t>
                      </a:r>
                      <a:endParaRPr lang="en-US" dirty="0"/>
                    </a:p>
                  </a:txBody>
                  <a:tcPr/>
                </a:tc>
                <a:tc>
                  <a:txBody>
                    <a:bodyPr/>
                    <a:lstStyle/>
                    <a:p>
                      <a:r>
                        <a:rPr lang="en-US" sz="1600" dirty="0" smtClean="0"/>
                        <a:t>Write</a:t>
                      </a:r>
                      <a:r>
                        <a:rPr lang="en-US" sz="1600" baseline="0" dirty="0" smtClean="0"/>
                        <a:t> about nature</a:t>
                      </a:r>
                      <a:endParaRPr lang="en-US" sz="1600" dirty="0"/>
                    </a:p>
                  </a:txBody>
                  <a:tcPr/>
                </a:tc>
                <a:tc>
                  <a:txBody>
                    <a:bodyPr/>
                    <a:lstStyle/>
                    <a:p>
                      <a:r>
                        <a:rPr lang="en-US" sz="1400" dirty="0" smtClean="0"/>
                        <a:t>Be</a:t>
                      </a:r>
                      <a:r>
                        <a:rPr lang="en-US" sz="1400" baseline="0" dirty="0" smtClean="0"/>
                        <a:t> Outside</a:t>
                      </a:r>
                      <a:endParaRPr lang="en-US" sz="1400" dirty="0"/>
                    </a:p>
                  </a:txBody>
                  <a:tcPr/>
                </a:tc>
              </a:tr>
              <a:tr h="1104212">
                <a:tc>
                  <a:txBody>
                    <a:bodyPr/>
                    <a:lstStyle/>
                    <a:p>
                      <a:r>
                        <a:rPr lang="en-US" sz="1400" baseline="0" dirty="0" smtClean="0">
                          <a:solidFill>
                            <a:sysClr val="windowText" lastClr="000000"/>
                          </a:solidFill>
                        </a:rPr>
                        <a:t>Mar</a:t>
                      </a:r>
                    </a:p>
                    <a:p>
                      <a:endParaRPr lang="en-US" sz="1400" baseline="0" dirty="0">
                        <a:solidFill>
                          <a:sysClr val="windowText" lastClr="000000"/>
                        </a:solidFill>
                      </a:endParaRPr>
                    </a:p>
                  </a:txBody>
                  <a:tcPr/>
                </a:tc>
                <a:tc>
                  <a:txBody>
                    <a:bodyPr/>
                    <a:lstStyle/>
                    <a:p>
                      <a:r>
                        <a:rPr lang="en-US" dirty="0" smtClean="0"/>
                        <a:t>1-50%</a:t>
                      </a:r>
                    </a:p>
                    <a:p>
                      <a:r>
                        <a:rPr lang="en-US" dirty="0" smtClean="0"/>
                        <a:t>2-36%</a:t>
                      </a:r>
                    </a:p>
                    <a:p>
                      <a:r>
                        <a:rPr lang="en-US" dirty="0" smtClean="0"/>
                        <a:t>3-14%</a:t>
                      </a:r>
                      <a:endParaRPr lang="en-US" dirty="0"/>
                    </a:p>
                  </a:txBody>
                  <a:tcPr/>
                </a:tc>
                <a:tc>
                  <a:txBody>
                    <a:bodyPr/>
                    <a:lstStyle/>
                    <a:p>
                      <a:r>
                        <a:rPr lang="en-US" dirty="0" smtClean="0"/>
                        <a:t>1-36%</a:t>
                      </a:r>
                    </a:p>
                    <a:p>
                      <a:r>
                        <a:rPr lang="en-US" dirty="0" smtClean="0"/>
                        <a:t>2-43%</a:t>
                      </a:r>
                    </a:p>
                    <a:p>
                      <a:r>
                        <a:rPr lang="en-US" dirty="0" smtClean="0"/>
                        <a:t>3-21%</a:t>
                      </a:r>
                      <a:endParaRPr lang="en-US" dirty="0"/>
                    </a:p>
                  </a:txBody>
                  <a:tcPr/>
                </a:tc>
                <a:tc>
                  <a:txBody>
                    <a:bodyPr/>
                    <a:lstStyle/>
                    <a:p>
                      <a:r>
                        <a:rPr lang="en-US" dirty="0" smtClean="0"/>
                        <a:t>1-71%</a:t>
                      </a:r>
                    </a:p>
                    <a:p>
                      <a:r>
                        <a:rPr lang="en-US" dirty="0" smtClean="0"/>
                        <a:t>2-14%</a:t>
                      </a:r>
                    </a:p>
                    <a:p>
                      <a:r>
                        <a:rPr lang="en-US" dirty="0" smtClean="0"/>
                        <a:t>3-14%</a:t>
                      </a:r>
                      <a:endParaRPr lang="en-US" dirty="0"/>
                    </a:p>
                  </a:txBody>
                  <a:tcPr/>
                </a:tc>
                <a:tc>
                  <a:txBody>
                    <a:bodyPr/>
                    <a:lstStyle/>
                    <a:p>
                      <a:r>
                        <a:rPr lang="en-US" dirty="0" smtClean="0"/>
                        <a:t>1-7%</a:t>
                      </a:r>
                    </a:p>
                    <a:p>
                      <a:r>
                        <a:rPr lang="en-US" dirty="0" smtClean="0"/>
                        <a:t>2-64%</a:t>
                      </a:r>
                    </a:p>
                    <a:p>
                      <a:r>
                        <a:rPr lang="en-US" dirty="0" smtClean="0"/>
                        <a:t>3-29%</a:t>
                      </a:r>
                      <a:endParaRPr lang="en-US" dirty="0"/>
                    </a:p>
                  </a:txBody>
                  <a:tcPr/>
                </a:tc>
                <a:tc>
                  <a:txBody>
                    <a:bodyPr/>
                    <a:lstStyle/>
                    <a:p>
                      <a:r>
                        <a:rPr lang="en-US" dirty="0" smtClean="0"/>
                        <a:t>1-57%</a:t>
                      </a:r>
                    </a:p>
                    <a:p>
                      <a:r>
                        <a:rPr lang="en-US" dirty="0" smtClean="0"/>
                        <a:t>2-14%</a:t>
                      </a:r>
                    </a:p>
                    <a:p>
                      <a:r>
                        <a:rPr lang="en-US" dirty="0" smtClean="0"/>
                        <a:t>3-29%</a:t>
                      </a:r>
                      <a:endParaRPr lang="en-US" dirty="0"/>
                    </a:p>
                  </a:txBody>
                  <a:tcPr/>
                </a:tc>
                <a:tc>
                  <a:txBody>
                    <a:bodyPr/>
                    <a:lstStyle/>
                    <a:p>
                      <a:r>
                        <a:rPr lang="en-US" dirty="0" smtClean="0"/>
                        <a:t>1-100%</a:t>
                      </a:r>
                      <a:endParaRPr lang="en-US" dirty="0"/>
                    </a:p>
                  </a:txBody>
                  <a:tcPr/>
                </a:tc>
              </a:tr>
              <a:tr h="1104212">
                <a:tc>
                  <a:txBody>
                    <a:bodyPr/>
                    <a:lstStyle/>
                    <a:p>
                      <a:r>
                        <a:rPr lang="en-US" sz="1400" baseline="0" dirty="0" smtClean="0">
                          <a:solidFill>
                            <a:sysClr val="windowText" lastClr="000000"/>
                          </a:solidFill>
                        </a:rPr>
                        <a:t>May</a:t>
                      </a:r>
                      <a:endParaRPr lang="en-US" sz="1400" baseline="0" dirty="0">
                        <a:solidFill>
                          <a:sysClr val="windowText" lastClr="000000"/>
                        </a:solidFill>
                      </a:endParaRPr>
                    </a:p>
                  </a:txBody>
                  <a:tcPr/>
                </a:tc>
                <a:tc>
                  <a:txBody>
                    <a:bodyPr/>
                    <a:lstStyle/>
                    <a:p>
                      <a:r>
                        <a:rPr lang="en-US" dirty="0" smtClean="0"/>
                        <a:t>1-57%</a:t>
                      </a:r>
                    </a:p>
                    <a:p>
                      <a:r>
                        <a:rPr lang="en-US" dirty="0" smtClean="0"/>
                        <a:t>2-29%</a:t>
                      </a:r>
                    </a:p>
                    <a:p>
                      <a:r>
                        <a:rPr lang="en-US" dirty="0" smtClean="0"/>
                        <a:t>3-14%</a:t>
                      </a:r>
                      <a:endParaRPr lang="en-US" dirty="0"/>
                    </a:p>
                  </a:txBody>
                  <a:tcPr/>
                </a:tc>
                <a:tc>
                  <a:txBody>
                    <a:bodyPr/>
                    <a:lstStyle/>
                    <a:p>
                      <a:r>
                        <a:rPr lang="en-US" dirty="0" smtClean="0"/>
                        <a:t>1-57%</a:t>
                      </a:r>
                    </a:p>
                    <a:p>
                      <a:r>
                        <a:rPr lang="en-US" dirty="0" smtClean="0"/>
                        <a:t>2-29%</a:t>
                      </a:r>
                    </a:p>
                    <a:p>
                      <a:r>
                        <a:rPr lang="en-US" dirty="0" smtClean="0"/>
                        <a:t>3-14%</a:t>
                      </a:r>
                      <a:endParaRPr lang="en-US" dirty="0"/>
                    </a:p>
                  </a:txBody>
                  <a:tcPr/>
                </a:tc>
                <a:tc>
                  <a:txBody>
                    <a:bodyPr/>
                    <a:lstStyle/>
                    <a:p>
                      <a:r>
                        <a:rPr lang="en-US" dirty="0" smtClean="0"/>
                        <a:t>1-57%</a:t>
                      </a:r>
                    </a:p>
                    <a:p>
                      <a:r>
                        <a:rPr lang="en-US" dirty="0" smtClean="0"/>
                        <a:t>2-29%</a:t>
                      </a:r>
                    </a:p>
                    <a:p>
                      <a:r>
                        <a:rPr lang="en-US" dirty="0" smtClean="0"/>
                        <a:t>3-14%</a:t>
                      </a:r>
                    </a:p>
                    <a:p>
                      <a:endParaRPr lang="en-US" dirty="0"/>
                    </a:p>
                  </a:txBody>
                  <a:tcPr/>
                </a:tc>
                <a:tc>
                  <a:txBody>
                    <a:bodyPr/>
                    <a:lstStyle/>
                    <a:p>
                      <a:r>
                        <a:rPr lang="en-US" dirty="0" smtClean="0"/>
                        <a:t>1-29%</a:t>
                      </a:r>
                    </a:p>
                    <a:p>
                      <a:r>
                        <a:rPr lang="en-US" dirty="0" smtClean="0"/>
                        <a:t>2-36%</a:t>
                      </a:r>
                    </a:p>
                    <a:p>
                      <a:r>
                        <a:rPr lang="en-US" dirty="0" smtClean="0"/>
                        <a:t>3-36%</a:t>
                      </a:r>
                      <a:endParaRPr lang="en-US" dirty="0"/>
                    </a:p>
                  </a:txBody>
                  <a:tcPr/>
                </a:tc>
                <a:tc>
                  <a:txBody>
                    <a:bodyPr/>
                    <a:lstStyle/>
                    <a:p>
                      <a:r>
                        <a:rPr lang="en-US" dirty="0" smtClean="0"/>
                        <a:t>1-57%</a:t>
                      </a:r>
                    </a:p>
                    <a:p>
                      <a:r>
                        <a:rPr lang="en-US" dirty="0" smtClean="0"/>
                        <a:t>2-29%</a:t>
                      </a:r>
                    </a:p>
                    <a:p>
                      <a:r>
                        <a:rPr lang="en-US" dirty="0" smtClean="0"/>
                        <a:t>3-14%</a:t>
                      </a:r>
                      <a:endParaRPr lang="en-US" dirty="0"/>
                    </a:p>
                  </a:txBody>
                  <a:tcPr/>
                </a:tc>
                <a:tc>
                  <a:txBody>
                    <a:bodyPr/>
                    <a:lstStyle/>
                    <a:p>
                      <a:r>
                        <a:rPr lang="en-US" dirty="0" smtClean="0"/>
                        <a:t>1-100%</a:t>
                      </a:r>
                      <a:endParaRPr lang="en-US" dirty="0"/>
                    </a:p>
                  </a:txBody>
                  <a:tcPr/>
                </a:tc>
              </a:tr>
            </a:tbl>
          </a:graphicData>
        </a:graphic>
      </p:graphicFrame>
      <p:sp>
        <p:nvSpPr>
          <p:cNvPr id="5" name="TextBox 4"/>
          <p:cNvSpPr txBox="1"/>
          <p:nvPr/>
        </p:nvSpPr>
        <p:spPr>
          <a:xfrm>
            <a:off x="1143000" y="1905000"/>
            <a:ext cx="6162264" cy="584775"/>
          </a:xfrm>
          <a:prstGeom prst="rect">
            <a:avLst/>
          </a:prstGeom>
          <a:noFill/>
        </p:spPr>
        <p:txBody>
          <a:bodyPr wrap="none" rtlCol="0">
            <a:spAutoFit/>
          </a:bodyPr>
          <a:lstStyle/>
          <a:p>
            <a:r>
              <a:rPr lang="en-US" sz="3200" dirty="0" smtClean="0">
                <a:solidFill>
                  <a:schemeClr val="accent4">
                    <a:lumMod val="60000"/>
                    <a:lumOff val="40000"/>
                  </a:schemeClr>
                </a:solidFill>
              </a:rPr>
              <a:t>Individual Student Survey Results</a:t>
            </a:r>
            <a:endParaRPr lang="en-US" sz="3200" dirty="0">
              <a:solidFill>
                <a:schemeClr val="accent4">
                  <a:lumMod val="60000"/>
                  <a:lumOff val="40000"/>
                </a:schemeClr>
              </a:solidFill>
            </a:endParaRPr>
          </a:p>
        </p:txBody>
      </p:sp>
      <p:sp>
        <p:nvSpPr>
          <p:cNvPr id="6" name="TextBox 5"/>
          <p:cNvSpPr txBox="1"/>
          <p:nvPr/>
        </p:nvSpPr>
        <p:spPr>
          <a:xfrm>
            <a:off x="1752600" y="6019800"/>
            <a:ext cx="5628016" cy="369332"/>
          </a:xfrm>
          <a:prstGeom prst="rect">
            <a:avLst/>
          </a:prstGeom>
          <a:noFill/>
        </p:spPr>
        <p:txBody>
          <a:bodyPr wrap="none" rtlCol="0">
            <a:spAutoFit/>
          </a:bodyPr>
          <a:lstStyle/>
          <a:p>
            <a:r>
              <a:rPr lang="en-US" dirty="0" smtClean="0"/>
              <a:t>1=agree/often   2=so-so/sometimes     3=disagree/rarely</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ormAutofit/>
          </a:bodyPr>
          <a:lstStyle/>
          <a:p>
            <a:r>
              <a:rPr lang="en-US" sz="2800" dirty="0" smtClean="0"/>
              <a:t>The place I like best to do my writing is…….</a:t>
            </a:r>
            <a:r>
              <a:rPr lang="en-US" sz="2800" dirty="0" smtClean="0"/>
              <a:t/>
            </a:r>
            <a:br>
              <a:rPr lang="en-US" sz="2800" dirty="0" smtClean="0"/>
            </a:br>
            <a:r>
              <a:rPr lang="en-US" sz="2800" dirty="0" smtClean="0"/>
              <a:t>(N=14)</a:t>
            </a:r>
            <a:endParaRPr lang="en-US" sz="2800" dirty="0"/>
          </a:p>
        </p:txBody>
      </p:sp>
      <p:sp>
        <p:nvSpPr>
          <p:cNvPr id="3" name="Content Placeholder 2"/>
          <p:cNvSpPr>
            <a:spLocks noGrp="1"/>
          </p:cNvSpPr>
          <p:nvPr>
            <p:ph idx="1"/>
          </p:nvPr>
        </p:nvSpPr>
        <p:spPr/>
        <p:txBody>
          <a:bodyPr/>
          <a:lstStyle/>
          <a:p>
            <a:pPr lvl="2"/>
            <a:endParaRPr lang="en-US" dirty="0" smtClean="0"/>
          </a:p>
          <a:p>
            <a:pPr lvl="1"/>
            <a:endParaRPr lang="en-US" dirty="0"/>
          </a:p>
        </p:txBody>
      </p:sp>
      <p:graphicFrame>
        <p:nvGraphicFramePr>
          <p:cNvPr id="4" name="Table 3"/>
          <p:cNvGraphicFramePr>
            <a:graphicFrameLocks noGrp="1"/>
          </p:cNvGraphicFramePr>
          <p:nvPr/>
        </p:nvGraphicFramePr>
        <p:xfrm>
          <a:off x="1524000" y="1397000"/>
          <a:ext cx="6096000" cy="402844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t>March </a:t>
                      </a:r>
                      <a:endParaRPr lang="en-US" dirty="0"/>
                    </a:p>
                  </a:txBody>
                  <a:tcPr/>
                </a:tc>
                <a:tc>
                  <a:txBody>
                    <a:bodyPr/>
                    <a:lstStyle/>
                    <a:p>
                      <a:r>
                        <a:rPr lang="en-US" dirty="0" smtClean="0"/>
                        <a:t>May</a:t>
                      </a:r>
                      <a:endParaRPr lang="en-US" dirty="0"/>
                    </a:p>
                  </a:txBody>
                  <a:tcPr/>
                </a:tc>
              </a:tr>
              <a:tr h="370840">
                <a:tc>
                  <a:txBody>
                    <a:bodyPr/>
                    <a:lstStyle/>
                    <a:p>
                      <a:pPr lvl="0"/>
                      <a:r>
                        <a:rPr kumimoji="0" lang="en-US" sz="1800" kern="1200" dirty="0" smtClean="0">
                          <a:solidFill>
                            <a:schemeClr val="dk1"/>
                          </a:solidFill>
                          <a:latin typeface="+mn-lt"/>
                          <a:ea typeface="+mn-ea"/>
                          <a:cs typeface="+mn-cs"/>
                        </a:rPr>
                        <a:t>At the spots where it is not crowded</a:t>
                      </a:r>
                    </a:p>
                    <a:p>
                      <a:pPr lvl="0"/>
                      <a:r>
                        <a:rPr kumimoji="0" lang="en-US" sz="1800" kern="1200" dirty="0" smtClean="0">
                          <a:solidFill>
                            <a:schemeClr val="dk1"/>
                          </a:solidFill>
                          <a:latin typeface="+mn-lt"/>
                          <a:ea typeface="+mn-ea"/>
                          <a:cs typeface="+mn-cs"/>
                        </a:rPr>
                        <a:t>at my desk (x3)</a:t>
                      </a:r>
                    </a:p>
                    <a:p>
                      <a:pPr lvl="0"/>
                      <a:r>
                        <a:rPr kumimoji="0" lang="en-US" sz="1800" kern="1200" dirty="0" smtClean="0">
                          <a:solidFill>
                            <a:schemeClr val="dk1"/>
                          </a:solidFill>
                          <a:latin typeface="+mn-lt"/>
                          <a:ea typeface="+mn-ea"/>
                          <a:cs typeface="+mn-cs"/>
                        </a:rPr>
                        <a:t>in my tree house</a:t>
                      </a:r>
                    </a:p>
                    <a:p>
                      <a:pPr lvl="0"/>
                      <a:r>
                        <a:rPr kumimoji="0" lang="en-US" sz="1800" kern="1200" dirty="0" smtClean="0">
                          <a:solidFill>
                            <a:schemeClr val="dk1"/>
                          </a:solidFill>
                          <a:latin typeface="+mn-lt"/>
                          <a:ea typeface="+mn-ea"/>
                          <a:cs typeface="+mn-cs"/>
                        </a:rPr>
                        <a:t>I don’t know</a:t>
                      </a:r>
                    </a:p>
                    <a:p>
                      <a:pPr lvl="0"/>
                      <a:r>
                        <a:rPr kumimoji="0" lang="en-US" sz="1800" kern="1200" dirty="0" smtClean="0">
                          <a:solidFill>
                            <a:schemeClr val="dk1"/>
                          </a:solidFill>
                          <a:latin typeface="+mn-lt"/>
                          <a:ea typeface="+mn-ea"/>
                          <a:cs typeface="+mn-cs"/>
                        </a:rPr>
                        <a:t>On the floor in my house</a:t>
                      </a:r>
                    </a:p>
                    <a:p>
                      <a:pPr lvl="0"/>
                      <a:r>
                        <a:rPr kumimoji="0" lang="en-US" sz="1800" kern="1200" dirty="0" smtClean="0">
                          <a:solidFill>
                            <a:schemeClr val="dk1"/>
                          </a:solidFill>
                          <a:latin typeface="+mn-lt"/>
                          <a:ea typeface="+mn-ea"/>
                          <a:cs typeface="+mn-cs"/>
                        </a:rPr>
                        <a:t>On the carpet</a:t>
                      </a:r>
                    </a:p>
                    <a:p>
                      <a:pPr lvl="0"/>
                      <a:r>
                        <a:rPr kumimoji="0" lang="en-US" sz="1800" kern="1200" dirty="0" smtClean="0">
                          <a:solidFill>
                            <a:schemeClr val="dk1"/>
                          </a:solidFill>
                          <a:latin typeface="+mn-lt"/>
                          <a:ea typeface="+mn-ea"/>
                          <a:cs typeface="+mn-cs"/>
                        </a:rPr>
                        <a:t>On the bed</a:t>
                      </a:r>
                    </a:p>
                    <a:p>
                      <a:pPr lvl="0"/>
                      <a:r>
                        <a:rPr kumimoji="0" lang="en-US" sz="1800" kern="1200" dirty="0" smtClean="0">
                          <a:solidFill>
                            <a:schemeClr val="dk1"/>
                          </a:solidFill>
                          <a:latin typeface="+mn-lt"/>
                          <a:ea typeface="+mn-ea"/>
                          <a:cs typeface="+mn-cs"/>
                        </a:rPr>
                        <a:t>Rocking chair</a:t>
                      </a:r>
                    </a:p>
                    <a:p>
                      <a:pPr lvl="0"/>
                      <a:r>
                        <a:rPr kumimoji="0" lang="en-US" sz="1800" kern="1200" dirty="0" smtClean="0">
                          <a:solidFill>
                            <a:schemeClr val="dk1"/>
                          </a:solidFill>
                          <a:latin typeface="+mn-lt"/>
                          <a:ea typeface="+mn-ea"/>
                          <a:cs typeface="+mn-cs"/>
                        </a:rPr>
                        <a:t>On my beanbag chair (x2)</a:t>
                      </a:r>
                    </a:p>
                    <a:p>
                      <a:pPr lvl="0"/>
                      <a:r>
                        <a:rPr kumimoji="0" lang="en-US" sz="1800" kern="1200" dirty="0" smtClean="0">
                          <a:solidFill>
                            <a:schemeClr val="dk1"/>
                          </a:solidFill>
                          <a:latin typeface="+mn-lt"/>
                          <a:ea typeface="+mn-ea"/>
                          <a:cs typeface="+mn-cs"/>
                        </a:rPr>
                        <a:t>Anywhere</a:t>
                      </a:r>
                    </a:p>
                    <a:p>
                      <a:r>
                        <a:rPr kumimoji="0" lang="en-US" sz="1800" kern="1200" dirty="0" smtClean="0">
                          <a:solidFill>
                            <a:schemeClr val="dk1"/>
                          </a:solidFill>
                          <a:latin typeface="+mn-lt"/>
                          <a:ea typeface="+mn-ea"/>
                          <a:cs typeface="+mn-cs"/>
                        </a:rPr>
                        <a:t>Inside</a:t>
                      </a:r>
                      <a:endParaRPr lang="en-US" dirty="0"/>
                    </a:p>
                  </a:txBody>
                  <a:tcPr/>
                </a:tc>
                <a:tc>
                  <a:txBody>
                    <a:bodyPr/>
                    <a:lstStyle/>
                    <a:p>
                      <a:pPr lvl="0"/>
                      <a:r>
                        <a:rPr kumimoji="0" lang="en-US" sz="1800" kern="1200" dirty="0" smtClean="0">
                          <a:solidFill>
                            <a:schemeClr val="dk1"/>
                          </a:solidFill>
                          <a:latin typeface="+mn-lt"/>
                          <a:ea typeface="+mn-ea"/>
                          <a:cs typeface="+mn-cs"/>
                        </a:rPr>
                        <a:t>At my desk (x2)</a:t>
                      </a:r>
                    </a:p>
                    <a:p>
                      <a:pPr lvl="0"/>
                      <a:r>
                        <a:rPr kumimoji="0" lang="en-US" sz="1800" kern="1200" dirty="0" smtClean="0">
                          <a:solidFill>
                            <a:schemeClr val="dk1"/>
                          </a:solidFill>
                          <a:latin typeface="+mn-lt"/>
                          <a:ea typeface="+mn-ea"/>
                          <a:cs typeface="+mn-cs"/>
                        </a:rPr>
                        <a:t>By the place we do our book shopping</a:t>
                      </a:r>
                    </a:p>
                    <a:p>
                      <a:pPr lvl="0"/>
                      <a:r>
                        <a:rPr kumimoji="0" lang="en-US" sz="1800" kern="1200" dirty="0" smtClean="0">
                          <a:solidFill>
                            <a:schemeClr val="dk1"/>
                          </a:solidFill>
                          <a:latin typeface="+mn-lt"/>
                          <a:ea typeface="+mn-ea"/>
                          <a:cs typeface="+mn-cs"/>
                        </a:rPr>
                        <a:t>In my beanbag chair</a:t>
                      </a:r>
                    </a:p>
                    <a:p>
                      <a:pPr lvl="0"/>
                      <a:r>
                        <a:rPr kumimoji="0" lang="en-US" sz="1800" kern="1200" dirty="0" smtClean="0">
                          <a:solidFill>
                            <a:schemeClr val="dk1"/>
                          </a:solidFill>
                          <a:latin typeface="+mn-lt"/>
                          <a:ea typeface="+mn-ea"/>
                          <a:cs typeface="+mn-cs"/>
                        </a:rPr>
                        <a:t>I don’t know</a:t>
                      </a:r>
                    </a:p>
                    <a:p>
                      <a:pPr lvl="0"/>
                      <a:r>
                        <a:rPr kumimoji="0" lang="en-US" sz="1800" kern="1200" dirty="0" smtClean="0">
                          <a:solidFill>
                            <a:schemeClr val="dk1"/>
                          </a:solidFill>
                          <a:latin typeface="+mn-lt"/>
                          <a:ea typeface="+mn-ea"/>
                          <a:cs typeface="+mn-cs"/>
                        </a:rPr>
                        <a:t>In a barn</a:t>
                      </a:r>
                    </a:p>
                    <a:p>
                      <a:pPr lvl="0"/>
                      <a:r>
                        <a:rPr kumimoji="0" lang="en-US" sz="1800" kern="1200" dirty="0" smtClean="0">
                          <a:solidFill>
                            <a:schemeClr val="dk1"/>
                          </a:solidFill>
                          <a:latin typeface="+mn-lt"/>
                          <a:ea typeface="+mn-ea"/>
                          <a:cs typeface="+mn-cs"/>
                        </a:rPr>
                        <a:t>Outside with nature</a:t>
                      </a:r>
                    </a:p>
                    <a:p>
                      <a:pPr lvl="0"/>
                      <a:r>
                        <a:rPr kumimoji="0" lang="en-US" sz="1800" kern="1200" dirty="0" smtClean="0">
                          <a:solidFill>
                            <a:schemeClr val="dk1"/>
                          </a:solidFill>
                          <a:latin typeface="+mn-lt"/>
                          <a:ea typeface="+mn-ea"/>
                          <a:cs typeface="+mn-cs"/>
                        </a:rPr>
                        <a:t>At school </a:t>
                      </a:r>
                    </a:p>
                    <a:p>
                      <a:pPr lvl="0"/>
                      <a:r>
                        <a:rPr kumimoji="0" lang="en-US" sz="1800" kern="1200" dirty="0" smtClean="0">
                          <a:solidFill>
                            <a:schemeClr val="dk1"/>
                          </a:solidFill>
                          <a:latin typeface="+mn-lt"/>
                          <a:ea typeface="+mn-ea"/>
                          <a:cs typeface="+mn-cs"/>
                        </a:rPr>
                        <a:t>Anywhere</a:t>
                      </a:r>
                    </a:p>
                    <a:p>
                      <a:pPr lvl="0"/>
                      <a:r>
                        <a:rPr kumimoji="0" lang="en-US" sz="1800" kern="1200" dirty="0" smtClean="0">
                          <a:solidFill>
                            <a:schemeClr val="dk1"/>
                          </a:solidFill>
                          <a:latin typeface="+mn-lt"/>
                          <a:ea typeface="+mn-ea"/>
                          <a:cs typeface="+mn-cs"/>
                        </a:rPr>
                        <a:t>Outside</a:t>
                      </a:r>
                    </a:p>
                    <a:p>
                      <a:pPr lvl="0"/>
                      <a:r>
                        <a:rPr kumimoji="0" lang="en-US" sz="1800" kern="1200" dirty="0" smtClean="0">
                          <a:solidFill>
                            <a:schemeClr val="dk1"/>
                          </a:solidFill>
                          <a:latin typeface="+mn-lt"/>
                          <a:ea typeface="+mn-ea"/>
                          <a:cs typeface="+mn-cs"/>
                        </a:rPr>
                        <a:t>At a table</a:t>
                      </a:r>
                    </a:p>
                    <a:p>
                      <a:pPr lvl="0"/>
                      <a:r>
                        <a:rPr kumimoji="0" lang="en-US" sz="1800" kern="1200" dirty="0" smtClean="0">
                          <a:solidFill>
                            <a:schemeClr val="dk1"/>
                          </a:solidFill>
                          <a:latin typeface="+mn-lt"/>
                          <a:ea typeface="+mn-ea"/>
                          <a:cs typeface="+mn-cs"/>
                        </a:rPr>
                        <a:t>In my tree house</a:t>
                      </a:r>
                    </a:p>
                    <a:p>
                      <a:r>
                        <a:rPr kumimoji="0" lang="en-US" sz="1800" kern="1200" dirty="0" smtClean="0">
                          <a:solidFill>
                            <a:schemeClr val="dk1"/>
                          </a:solidFill>
                          <a:latin typeface="+mn-lt"/>
                          <a:ea typeface="+mn-ea"/>
                          <a:cs typeface="+mn-cs"/>
                        </a:rPr>
                        <a:t>In the nature center (x2)</a:t>
                      </a:r>
                      <a:endParaRPr lang="en-US" dirty="0"/>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14400"/>
          </a:xfrm>
        </p:spPr>
        <p:txBody>
          <a:bodyPr>
            <a:normAutofit/>
          </a:bodyPr>
          <a:lstStyle/>
          <a:p>
            <a:r>
              <a:rPr lang="en-US" sz="2800" dirty="0" smtClean="0"/>
              <a:t>The best thing about my writing is…….</a:t>
            </a:r>
            <a:r>
              <a:rPr lang="en-US" sz="2800" dirty="0" smtClean="0"/>
              <a:t/>
            </a:r>
            <a:br>
              <a:rPr lang="en-US" sz="2800" dirty="0" smtClean="0"/>
            </a:br>
            <a:r>
              <a:rPr lang="en-US" sz="2800" dirty="0" smtClean="0"/>
              <a:t>(N=14)</a:t>
            </a:r>
            <a:endParaRPr lang="en-US" sz="2800" dirty="0"/>
          </a:p>
        </p:txBody>
      </p:sp>
      <p:sp>
        <p:nvSpPr>
          <p:cNvPr id="3" name="Content Placeholder 2"/>
          <p:cNvSpPr>
            <a:spLocks noGrp="1"/>
          </p:cNvSpPr>
          <p:nvPr>
            <p:ph idx="1"/>
          </p:nvPr>
        </p:nvSpPr>
        <p:spPr/>
        <p:txBody>
          <a:bodyPr/>
          <a:lstStyle/>
          <a:p>
            <a:pPr lvl="2"/>
            <a:endParaRPr lang="en-US" dirty="0" smtClean="0"/>
          </a:p>
          <a:p>
            <a:pPr lvl="1"/>
            <a:endParaRPr lang="en-US" dirty="0"/>
          </a:p>
        </p:txBody>
      </p:sp>
      <p:graphicFrame>
        <p:nvGraphicFramePr>
          <p:cNvPr id="4" name="Table 3"/>
          <p:cNvGraphicFramePr>
            <a:graphicFrameLocks noGrp="1"/>
          </p:cNvGraphicFramePr>
          <p:nvPr/>
        </p:nvGraphicFramePr>
        <p:xfrm>
          <a:off x="1524000" y="1397000"/>
          <a:ext cx="6096000" cy="512572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dirty="0" smtClean="0"/>
                        <a:t>March </a:t>
                      </a:r>
                      <a:endParaRPr lang="en-US" dirty="0"/>
                    </a:p>
                  </a:txBody>
                  <a:tcPr/>
                </a:tc>
                <a:tc>
                  <a:txBody>
                    <a:bodyPr/>
                    <a:lstStyle/>
                    <a:p>
                      <a:r>
                        <a:rPr lang="en-US" dirty="0" smtClean="0"/>
                        <a:t>May</a:t>
                      </a:r>
                      <a:endParaRPr lang="en-US" dirty="0"/>
                    </a:p>
                  </a:txBody>
                  <a:tcPr/>
                </a:tc>
              </a:tr>
              <a:tr h="370840">
                <a:tc>
                  <a:txBody>
                    <a:bodyPr/>
                    <a:lstStyle/>
                    <a:p>
                      <a:pPr lvl="0"/>
                      <a:r>
                        <a:rPr kumimoji="0" lang="en-US" sz="1800" kern="1200" dirty="0" smtClean="0">
                          <a:solidFill>
                            <a:schemeClr val="dk1"/>
                          </a:solidFill>
                          <a:latin typeface="+mn-lt"/>
                          <a:ea typeface="+mn-ea"/>
                          <a:cs typeface="+mn-cs"/>
                        </a:rPr>
                        <a:t>It’s my idea</a:t>
                      </a:r>
                    </a:p>
                    <a:p>
                      <a:pPr lvl="0"/>
                      <a:r>
                        <a:rPr kumimoji="0" lang="en-US" sz="1800" kern="1200" dirty="0" smtClean="0">
                          <a:solidFill>
                            <a:schemeClr val="dk1"/>
                          </a:solidFill>
                          <a:latin typeface="+mn-lt"/>
                          <a:ea typeface="+mn-ea"/>
                          <a:cs typeface="+mn-cs"/>
                        </a:rPr>
                        <a:t>My handwriting</a:t>
                      </a:r>
                    </a:p>
                    <a:p>
                      <a:pPr lvl="0"/>
                      <a:r>
                        <a:rPr kumimoji="0" lang="en-US" sz="1800" kern="1200" dirty="0" smtClean="0">
                          <a:solidFill>
                            <a:schemeClr val="dk1"/>
                          </a:solidFill>
                          <a:latin typeface="+mn-lt"/>
                          <a:ea typeface="+mn-ea"/>
                          <a:cs typeface="+mn-cs"/>
                        </a:rPr>
                        <a:t>Having fun</a:t>
                      </a:r>
                    </a:p>
                    <a:p>
                      <a:pPr lvl="0"/>
                      <a:r>
                        <a:rPr kumimoji="0" lang="en-US" sz="1800" kern="1200" dirty="0" smtClean="0">
                          <a:solidFill>
                            <a:schemeClr val="dk1"/>
                          </a:solidFill>
                          <a:latin typeface="+mn-lt"/>
                          <a:ea typeface="+mn-ea"/>
                          <a:cs typeface="+mn-cs"/>
                        </a:rPr>
                        <a:t>That I enjoy it</a:t>
                      </a:r>
                    </a:p>
                    <a:p>
                      <a:pPr lvl="0"/>
                      <a:r>
                        <a:rPr kumimoji="0" lang="en-US" sz="1800" kern="1200" dirty="0" smtClean="0">
                          <a:solidFill>
                            <a:schemeClr val="dk1"/>
                          </a:solidFill>
                          <a:latin typeface="+mn-lt"/>
                          <a:ea typeface="+mn-ea"/>
                          <a:cs typeface="+mn-cs"/>
                        </a:rPr>
                        <a:t>That it’s fun</a:t>
                      </a:r>
                    </a:p>
                    <a:p>
                      <a:pPr lvl="0"/>
                      <a:r>
                        <a:rPr kumimoji="0" lang="en-US" sz="1800" kern="1200" dirty="0" smtClean="0">
                          <a:solidFill>
                            <a:schemeClr val="dk1"/>
                          </a:solidFill>
                          <a:latin typeface="+mn-lt"/>
                          <a:ea typeface="+mn-ea"/>
                          <a:cs typeface="+mn-cs"/>
                        </a:rPr>
                        <a:t>That I make my own decisions on it</a:t>
                      </a:r>
                    </a:p>
                    <a:p>
                      <a:pPr lvl="0"/>
                      <a:r>
                        <a:rPr kumimoji="0" lang="en-US" sz="1800" kern="1200" dirty="0" smtClean="0">
                          <a:solidFill>
                            <a:schemeClr val="dk1"/>
                          </a:solidFill>
                          <a:latin typeface="+mn-lt"/>
                          <a:ea typeface="+mn-ea"/>
                          <a:cs typeface="+mn-cs"/>
                        </a:rPr>
                        <a:t>People enjoy it</a:t>
                      </a:r>
                    </a:p>
                    <a:p>
                      <a:pPr lvl="0"/>
                      <a:r>
                        <a:rPr kumimoji="0" lang="en-US" sz="1800" kern="1200" dirty="0" smtClean="0">
                          <a:solidFill>
                            <a:schemeClr val="dk1"/>
                          </a:solidFill>
                          <a:latin typeface="+mn-lt"/>
                          <a:ea typeface="+mn-ea"/>
                          <a:cs typeface="+mn-cs"/>
                        </a:rPr>
                        <a:t>I am the author</a:t>
                      </a:r>
                    </a:p>
                    <a:p>
                      <a:pPr lvl="0"/>
                      <a:r>
                        <a:rPr kumimoji="0" lang="en-US" sz="1800" kern="1200" dirty="0" smtClean="0">
                          <a:solidFill>
                            <a:schemeClr val="dk1"/>
                          </a:solidFill>
                          <a:latin typeface="+mn-lt"/>
                          <a:ea typeface="+mn-ea"/>
                          <a:cs typeface="+mn-cs"/>
                        </a:rPr>
                        <a:t>Neatness</a:t>
                      </a:r>
                    </a:p>
                    <a:p>
                      <a:pPr lvl="0"/>
                      <a:r>
                        <a:rPr kumimoji="0" lang="en-US" sz="1800" kern="1200" dirty="0" smtClean="0">
                          <a:solidFill>
                            <a:schemeClr val="dk1"/>
                          </a:solidFill>
                          <a:latin typeface="+mn-lt"/>
                          <a:ea typeface="+mn-ea"/>
                          <a:cs typeface="+mn-cs"/>
                        </a:rPr>
                        <a:t>I have voice in it and it is neat!</a:t>
                      </a:r>
                    </a:p>
                    <a:p>
                      <a:pPr lvl="0"/>
                      <a:r>
                        <a:rPr kumimoji="0" lang="en-US" sz="1800" kern="1200" dirty="0" smtClean="0">
                          <a:solidFill>
                            <a:schemeClr val="dk1"/>
                          </a:solidFill>
                          <a:latin typeface="+mn-lt"/>
                          <a:ea typeface="+mn-ea"/>
                          <a:cs typeface="+mn-cs"/>
                        </a:rPr>
                        <a:t>Nothing</a:t>
                      </a:r>
                    </a:p>
                    <a:p>
                      <a:pPr lvl="0"/>
                      <a:r>
                        <a:rPr kumimoji="0" lang="en-US" sz="1800" kern="1200" dirty="0" smtClean="0">
                          <a:solidFill>
                            <a:schemeClr val="dk1"/>
                          </a:solidFill>
                          <a:latin typeface="+mn-lt"/>
                          <a:ea typeface="+mn-ea"/>
                          <a:cs typeface="+mn-cs"/>
                        </a:rPr>
                        <a:t>I write nicely</a:t>
                      </a:r>
                    </a:p>
                    <a:p>
                      <a:pPr lvl="0"/>
                      <a:r>
                        <a:rPr kumimoji="0" lang="en-US" sz="1800" kern="1200" dirty="0" smtClean="0">
                          <a:solidFill>
                            <a:schemeClr val="dk1"/>
                          </a:solidFill>
                          <a:latin typeface="+mn-lt"/>
                          <a:ea typeface="+mn-ea"/>
                          <a:cs typeface="+mn-cs"/>
                        </a:rPr>
                        <a:t>No one else writes what I write</a:t>
                      </a:r>
                    </a:p>
                    <a:p>
                      <a:r>
                        <a:rPr kumimoji="0" lang="en-US" sz="1800" kern="1200" dirty="0" smtClean="0">
                          <a:solidFill>
                            <a:schemeClr val="dk1"/>
                          </a:solidFill>
                          <a:latin typeface="+mn-lt"/>
                          <a:ea typeface="+mn-ea"/>
                          <a:cs typeface="+mn-cs"/>
                        </a:rPr>
                        <a:t>I put a lot of detail</a:t>
                      </a:r>
                      <a:endParaRPr lang="en-US" dirty="0"/>
                    </a:p>
                  </a:txBody>
                  <a:tcPr/>
                </a:tc>
                <a:tc>
                  <a:txBody>
                    <a:bodyPr/>
                    <a:lstStyle/>
                    <a:p>
                      <a:pPr lvl="0"/>
                      <a:r>
                        <a:rPr kumimoji="0" lang="en-US" sz="1800" kern="1200" dirty="0" smtClean="0">
                          <a:solidFill>
                            <a:schemeClr val="dk1"/>
                          </a:solidFill>
                          <a:latin typeface="+mn-lt"/>
                          <a:ea typeface="+mn-ea"/>
                          <a:cs typeface="+mn-cs"/>
                        </a:rPr>
                        <a:t>My handwriting</a:t>
                      </a:r>
                    </a:p>
                    <a:p>
                      <a:pPr lvl="0"/>
                      <a:r>
                        <a:rPr kumimoji="0" lang="en-US" sz="1800" kern="1200" dirty="0" smtClean="0">
                          <a:solidFill>
                            <a:schemeClr val="dk1"/>
                          </a:solidFill>
                          <a:latin typeface="+mn-lt"/>
                          <a:ea typeface="+mn-ea"/>
                          <a:cs typeface="+mn-cs"/>
                        </a:rPr>
                        <a:t>It’s my writing and no one else’s</a:t>
                      </a:r>
                    </a:p>
                    <a:p>
                      <a:pPr lvl="0"/>
                      <a:r>
                        <a:rPr kumimoji="0" lang="en-US" sz="1800" kern="1200" dirty="0" smtClean="0">
                          <a:solidFill>
                            <a:schemeClr val="dk1"/>
                          </a:solidFill>
                          <a:latin typeface="+mn-lt"/>
                          <a:ea typeface="+mn-ea"/>
                          <a:cs typeface="+mn-cs"/>
                        </a:rPr>
                        <a:t>It comes from me!</a:t>
                      </a:r>
                    </a:p>
                    <a:p>
                      <a:pPr lvl="0"/>
                      <a:r>
                        <a:rPr kumimoji="0" lang="en-US" sz="1800" kern="1200" dirty="0" smtClean="0">
                          <a:solidFill>
                            <a:schemeClr val="dk1"/>
                          </a:solidFill>
                          <a:latin typeface="+mn-lt"/>
                          <a:ea typeface="+mn-ea"/>
                          <a:cs typeface="+mn-cs"/>
                        </a:rPr>
                        <a:t>I don’t know</a:t>
                      </a:r>
                    </a:p>
                    <a:p>
                      <a:pPr lvl="0"/>
                      <a:r>
                        <a:rPr kumimoji="0" lang="en-US" sz="1800" kern="1200" dirty="0" smtClean="0">
                          <a:solidFill>
                            <a:schemeClr val="dk1"/>
                          </a:solidFill>
                          <a:latin typeface="+mn-lt"/>
                          <a:ea typeface="+mn-ea"/>
                          <a:cs typeface="+mn-cs"/>
                        </a:rPr>
                        <a:t>It is neat</a:t>
                      </a:r>
                    </a:p>
                    <a:p>
                      <a:pPr lvl="0"/>
                      <a:r>
                        <a:rPr kumimoji="0" lang="en-US" sz="1800" kern="1200" dirty="0" smtClean="0">
                          <a:solidFill>
                            <a:schemeClr val="dk1"/>
                          </a:solidFill>
                          <a:latin typeface="+mn-lt"/>
                          <a:ea typeface="+mn-ea"/>
                          <a:cs typeface="+mn-cs"/>
                        </a:rPr>
                        <a:t>I can make it sound like I’m there talking to you</a:t>
                      </a:r>
                    </a:p>
                    <a:p>
                      <a:pPr lvl="0"/>
                      <a:r>
                        <a:rPr kumimoji="0" lang="en-US" sz="1800" kern="1200" dirty="0" smtClean="0">
                          <a:solidFill>
                            <a:schemeClr val="dk1"/>
                          </a:solidFill>
                          <a:latin typeface="+mn-lt"/>
                          <a:ea typeface="+mn-ea"/>
                          <a:cs typeface="+mn-cs"/>
                        </a:rPr>
                        <a:t>Details (x3)</a:t>
                      </a:r>
                    </a:p>
                    <a:p>
                      <a:pPr lvl="0"/>
                      <a:r>
                        <a:rPr kumimoji="0" lang="en-US" sz="1800" kern="1200" dirty="0" smtClean="0">
                          <a:solidFill>
                            <a:schemeClr val="dk1"/>
                          </a:solidFill>
                          <a:latin typeface="+mn-lt"/>
                          <a:ea typeface="+mn-ea"/>
                          <a:cs typeface="+mn-cs"/>
                        </a:rPr>
                        <a:t>Voice</a:t>
                      </a:r>
                    </a:p>
                    <a:p>
                      <a:pPr lvl="0"/>
                      <a:r>
                        <a:rPr kumimoji="0" lang="en-US" sz="1800" kern="1200" dirty="0" smtClean="0">
                          <a:solidFill>
                            <a:schemeClr val="dk1"/>
                          </a:solidFill>
                          <a:latin typeface="+mn-lt"/>
                          <a:ea typeface="+mn-ea"/>
                          <a:cs typeface="+mn-cs"/>
                        </a:rPr>
                        <a:t>It is really fun (x2)</a:t>
                      </a:r>
                    </a:p>
                    <a:p>
                      <a:r>
                        <a:rPr kumimoji="0" lang="en-US" sz="1800" kern="1200" dirty="0" smtClean="0">
                          <a:solidFill>
                            <a:schemeClr val="dk1"/>
                          </a:solidFill>
                          <a:latin typeface="+mn-lt"/>
                          <a:ea typeface="+mn-ea"/>
                          <a:cs typeface="+mn-cs"/>
                        </a:rPr>
                        <a:t>I like to do it</a:t>
                      </a:r>
                      <a:endParaRPr lang="en-US"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Analysis and Findings</a:t>
            </a:r>
            <a:endParaRPr lang="en-US" dirty="0"/>
          </a:p>
        </p:txBody>
      </p:sp>
      <p:sp>
        <p:nvSpPr>
          <p:cNvPr id="3" name="Content Placeholder 2"/>
          <p:cNvSpPr>
            <a:spLocks noGrp="1"/>
          </p:cNvSpPr>
          <p:nvPr>
            <p:ph idx="1"/>
          </p:nvPr>
        </p:nvSpPr>
        <p:spPr/>
        <p:txBody>
          <a:bodyPr/>
          <a:lstStyle/>
          <a:p>
            <a:r>
              <a:rPr lang="en-US" dirty="0" smtClean="0"/>
              <a:t>Student Results on Nature Journal Writing Rubric</a:t>
            </a:r>
          </a:p>
          <a:p>
            <a:pPr lvl="1">
              <a:buNone/>
            </a:pPr>
            <a:endParaRPr lang="en-US" dirty="0" smtClean="0"/>
          </a:p>
          <a:p>
            <a:pPr lvl="1"/>
            <a:endParaRPr lang="en-US" dirty="0"/>
          </a:p>
        </p:txBody>
      </p:sp>
      <p:graphicFrame>
        <p:nvGraphicFramePr>
          <p:cNvPr id="4" name="Chart 3"/>
          <p:cNvGraphicFramePr/>
          <p:nvPr/>
        </p:nvGraphicFramePr>
        <p:xfrm>
          <a:off x="685800" y="2438400"/>
          <a:ext cx="7543800" cy="406400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Data Analysis and Findings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District Writing Assessment March results showed 79% of students scored &gt;2; 36% of students scored &gt;3</a:t>
            </a:r>
          </a:p>
          <a:p>
            <a:r>
              <a:rPr lang="en-US" dirty="0" smtClean="0"/>
              <a:t>Lowest scores were obtained in the following traits: ideas, sentence fluency, conventions. </a:t>
            </a:r>
          </a:p>
          <a:p>
            <a:r>
              <a:rPr lang="en-US" dirty="0" smtClean="0"/>
              <a:t> </a:t>
            </a:r>
            <a:r>
              <a:rPr lang="en-US" dirty="0" smtClean="0"/>
              <a:t>In March, most students indicated they enjoyed writing at various locations inside.   At the conclusion of the project four of the 14 students indicated they enjoyed writing in the nature center or outdoors. </a:t>
            </a:r>
            <a:endParaRPr lang="en-US" dirty="0" smtClean="0"/>
          </a:p>
          <a:p>
            <a:r>
              <a:rPr lang="en-US" dirty="0" smtClean="0"/>
              <a:t>All students enjoy being outdoors.</a:t>
            </a:r>
          </a:p>
          <a:p>
            <a:r>
              <a:rPr lang="en-US" dirty="0" smtClean="0"/>
              <a:t> </a:t>
            </a:r>
            <a:r>
              <a:rPr lang="en-US" dirty="0" smtClean="0"/>
              <a:t>Composite scores increased for eleven of fourteen students, or 79%, from entry one to entry four. </a:t>
            </a:r>
            <a:endParaRPr lang="en-US" dirty="0" smtClean="0"/>
          </a:p>
          <a:p>
            <a:r>
              <a:rPr lang="en-US" dirty="0" smtClean="0"/>
              <a:t> Overall, students’ conventions scores in their journals have remained consistent throughout their entries.</a:t>
            </a:r>
          </a:p>
          <a:p>
            <a:r>
              <a:rPr lang="en-US" dirty="0" smtClean="0"/>
              <a:t>I have not taught or stressed conventions in my lessons on journal writing.</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Observations</a:t>
            </a:r>
            <a:endParaRPr lang="en-US" dirty="0"/>
          </a:p>
        </p:txBody>
      </p:sp>
      <p:sp>
        <p:nvSpPr>
          <p:cNvPr id="3" name="Content Placeholder 2"/>
          <p:cNvSpPr>
            <a:spLocks noGrp="1"/>
          </p:cNvSpPr>
          <p:nvPr>
            <p:ph idx="1"/>
          </p:nvPr>
        </p:nvSpPr>
        <p:spPr/>
        <p:txBody>
          <a:bodyPr>
            <a:normAutofit fontScale="92500"/>
          </a:bodyPr>
          <a:lstStyle/>
          <a:p>
            <a:pPr>
              <a:buNone/>
            </a:pPr>
            <a:r>
              <a:rPr lang="en-US" dirty="0" smtClean="0"/>
              <a:t>Students….</a:t>
            </a:r>
          </a:p>
          <a:p>
            <a:r>
              <a:rPr lang="en-US" dirty="0" smtClean="0"/>
              <a:t>were very excited about learning throughout this project.</a:t>
            </a:r>
          </a:p>
          <a:p>
            <a:r>
              <a:rPr lang="en-US" dirty="0" smtClean="0"/>
              <a:t>asked daily if we would return to the Nature Center the next day.</a:t>
            </a:r>
          </a:p>
          <a:p>
            <a:r>
              <a:rPr lang="en-US" dirty="0" smtClean="0"/>
              <a:t>who are normally quiet and shy seemed more open, talkative and excited when in the Nature Center.</a:t>
            </a:r>
          </a:p>
          <a:p>
            <a:r>
              <a:rPr lang="en-US" dirty="0" smtClean="0"/>
              <a:t>energy levels and engagement in the lessons increased when we learned in the Nature Center.</a:t>
            </a:r>
          </a:p>
          <a:p>
            <a:r>
              <a:rPr lang="en-US" dirty="0" smtClean="0"/>
              <a:t>noted our Nature Center needed some attention such as picking up litter and fixing broken bird houses</a:t>
            </a:r>
          </a:p>
          <a:p>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a:t>
            </a:r>
            <a:endParaRPr lang="en-US" dirty="0"/>
          </a:p>
        </p:txBody>
      </p:sp>
      <p:sp>
        <p:nvSpPr>
          <p:cNvPr id="3" name="Content Placeholder 2"/>
          <p:cNvSpPr>
            <a:spLocks noGrp="1"/>
          </p:cNvSpPr>
          <p:nvPr>
            <p:ph idx="1"/>
          </p:nvPr>
        </p:nvSpPr>
        <p:spPr/>
        <p:txBody>
          <a:bodyPr/>
          <a:lstStyle/>
          <a:p>
            <a:r>
              <a:rPr lang="en-US" dirty="0" smtClean="0"/>
              <a:t>Time constraints/schedule changes</a:t>
            </a:r>
          </a:p>
          <a:p>
            <a:r>
              <a:rPr lang="en-US" dirty="0" smtClean="0"/>
              <a:t>Some days I felt the students needed more time for writing</a:t>
            </a:r>
          </a:p>
          <a:p>
            <a:r>
              <a:rPr lang="en-US" dirty="0" smtClean="0"/>
              <a:t>Students’ poetry were not the quality I expected. (May need to spend more time on this, introduce to many different types of poetry)</a:t>
            </a:r>
          </a:p>
          <a:p>
            <a:r>
              <a:rPr lang="en-US" dirty="0" smtClean="0"/>
              <a:t>Students loved exploring-more difficult to get them to sit down to write</a:t>
            </a:r>
          </a:p>
          <a:p>
            <a:endParaRPr lang="en-US" dirty="0" smtClean="0"/>
          </a:p>
          <a:p>
            <a:endParaRPr lang="en-US" dirty="0"/>
          </a:p>
        </p:txBody>
      </p:sp>
      <p:pic>
        <p:nvPicPr>
          <p:cNvPr id="4" name="Picture 3"/>
          <p:cNvPicPr/>
          <p:nvPr/>
        </p:nvPicPr>
        <p:blipFill>
          <a:blip r:embed="rId2" cstate="print"/>
          <a:stretch>
            <a:fillRect/>
          </a:stretch>
        </p:blipFill>
        <p:spPr>
          <a:xfrm>
            <a:off x="5867400" y="762000"/>
            <a:ext cx="2362200" cy="16764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History of the Denmark Nature Center</a:t>
            </a:r>
            <a:endParaRPr lang="en-US" dirty="0"/>
          </a:p>
        </p:txBody>
      </p:sp>
      <p:sp>
        <p:nvSpPr>
          <p:cNvPr id="3" name="Content Placeholder 2"/>
          <p:cNvSpPr>
            <a:spLocks noGrp="1"/>
          </p:cNvSpPr>
          <p:nvPr>
            <p:ph idx="1"/>
          </p:nvPr>
        </p:nvSpPr>
        <p:spPr>
          <a:xfrm>
            <a:off x="533400" y="1935480"/>
            <a:ext cx="8153400" cy="2407920"/>
          </a:xfrm>
        </p:spPr>
        <p:txBody>
          <a:bodyPr>
            <a:normAutofit fontScale="85000" lnSpcReduction="10000"/>
          </a:bodyPr>
          <a:lstStyle/>
          <a:p>
            <a:r>
              <a:rPr lang="en-US" dirty="0" smtClean="0"/>
              <a:t>In June, 2000 and July, 2001-- a group of Denmark teachers participated in the Earth Partnership for schools program at UW Arboretum</a:t>
            </a:r>
          </a:p>
          <a:p>
            <a:r>
              <a:rPr lang="en-US" dirty="0" smtClean="0"/>
              <a:t>Grants were obtained to restore an area of land behind the Elementary School for development of a Nature Center</a:t>
            </a:r>
          </a:p>
          <a:p>
            <a:r>
              <a:rPr lang="en-US" dirty="0" smtClean="0"/>
              <a:t>September-November, 2001– teachers, staff and community members worked to plan and develop the Nature Center.</a:t>
            </a:r>
          </a:p>
          <a:p>
            <a:endParaRPr lang="en-US" dirty="0"/>
          </a:p>
        </p:txBody>
      </p:sp>
      <p:pic>
        <p:nvPicPr>
          <p:cNvPr id="6" name="Picture 5" descr="IMG_2286.JPG"/>
          <p:cNvPicPr>
            <a:picLocks noChangeAspect="1"/>
          </p:cNvPicPr>
          <p:nvPr/>
        </p:nvPicPr>
        <p:blipFill>
          <a:blip r:embed="rId2" cstate="print"/>
          <a:stretch>
            <a:fillRect/>
          </a:stretch>
        </p:blipFill>
        <p:spPr>
          <a:xfrm>
            <a:off x="2819400" y="4343400"/>
            <a:ext cx="3048000" cy="2286000"/>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Scenes from our Nature Center</a:t>
            </a:r>
            <a:endParaRPr lang="en-US" dirty="0"/>
          </a:p>
        </p:txBody>
      </p:sp>
      <p:pic>
        <p:nvPicPr>
          <p:cNvPr id="4" name="Content Placeholder 3" descr="photo (5).JPG"/>
          <p:cNvPicPr>
            <a:picLocks noGrp="1" noChangeAspect="1"/>
          </p:cNvPicPr>
          <p:nvPr>
            <p:ph idx="1"/>
          </p:nvPr>
        </p:nvPicPr>
        <p:blipFill>
          <a:blip r:embed="rId2" cstate="print"/>
          <a:stretch>
            <a:fillRect/>
          </a:stretch>
        </p:blipFill>
        <p:spPr>
          <a:xfrm>
            <a:off x="381001" y="1905000"/>
            <a:ext cx="2895600" cy="2171700"/>
          </a:xfrm>
        </p:spPr>
      </p:pic>
      <p:pic>
        <p:nvPicPr>
          <p:cNvPr id="5" name="Picture 4" descr="photo (4).JPG"/>
          <p:cNvPicPr>
            <a:picLocks noChangeAspect="1"/>
          </p:cNvPicPr>
          <p:nvPr/>
        </p:nvPicPr>
        <p:blipFill>
          <a:blip r:embed="rId3" cstate="print"/>
          <a:stretch>
            <a:fillRect/>
          </a:stretch>
        </p:blipFill>
        <p:spPr>
          <a:xfrm>
            <a:off x="3124200" y="1828800"/>
            <a:ext cx="3556000" cy="2667000"/>
          </a:xfrm>
          <a:prstGeom prst="rect">
            <a:avLst/>
          </a:prstGeom>
        </p:spPr>
      </p:pic>
      <p:pic>
        <p:nvPicPr>
          <p:cNvPr id="6" name="Picture 5" descr="photo (3).JPG"/>
          <p:cNvPicPr>
            <a:picLocks noChangeAspect="1"/>
          </p:cNvPicPr>
          <p:nvPr/>
        </p:nvPicPr>
        <p:blipFill>
          <a:blip r:embed="rId4" cstate="print"/>
          <a:stretch>
            <a:fillRect/>
          </a:stretch>
        </p:blipFill>
        <p:spPr>
          <a:xfrm>
            <a:off x="381000" y="4038600"/>
            <a:ext cx="2743200" cy="2057400"/>
          </a:xfrm>
          <a:prstGeom prst="rect">
            <a:avLst/>
          </a:prstGeom>
        </p:spPr>
      </p:pic>
      <p:pic>
        <p:nvPicPr>
          <p:cNvPr id="7" name="Picture 6" descr="photo (2).JPG"/>
          <p:cNvPicPr>
            <a:picLocks noChangeAspect="1"/>
          </p:cNvPicPr>
          <p:nvPr/>
        </p:nvPicPr>
        <p:blipFill>
          <a:blip r:embed="rId5" cstate="print"/>
          <a:stretch>
            <a:fillRect/>
          </a:stretch>
        </p:blipFill>
        <p:spPr>
          <a:xfrm>
            <a:off x="3048000" y="4419600"/>
            <a:ext cx="4622800" cy="2057400"/>
          </a:xfrm>
          <a:prstGeom prst="rect">
            <a:avLst/>
          </a:prstGeom>
        </p:spPr>
      </p:pic>
      <p:pic>
        <p:nvPicPr>
          <p:cNvPr id="8" name="Picture 7" descr="IMG_2288.JPG"/>
          <p:cNvPicPr>
            <a:picLocks noChangeAspect="1"/>
          </p:cNvPicPr>
          <p:nvPr/>
        </p:nvPicPr>
        <p:blipFill>
          <a:blip r:embed="rId6" cstate="print"/>
          <a:stretch>
            <a:fillRect/>
          </a:stretch>
        </p:blipFill>
        <p:spPr>
          <a:xfrm>
            <a:off x="6705600" y="2286000"/>
            <a:ext cx="2184400" cy="2033752"/>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Plan</a:t>
            </a:r>
            <a:endParaRPr lang="en-US" dirty="0"/>
          </a:p>
        </p:txBody>
      </p:sp>
      <p:sp>
        <p:nvSpPr>
          <p:cNvPr id="3" name="Content Placeholder 2"/>
          <p:cNvSpPr>
            <a:spLocks noGrp="1"/>
          </p:cNvSpPr>
          <p:nvPr>
            <p:ph idx="1"/>
          </p:nvPr>
        </p:nvSpPr>
        <p:spPr>
          <a:xfrm>
            <a:off x="457200" y="1935480"/>
            <a:ext cx="8229600" cy="3931920"/>
          </a:xfrm>
        </p:spPr>
        <p:txBody>
          <a:bodyPr>
            <a:noAutofit/>
          </a:bodyPr>
          <a:lstStyle/>
          <a:p>
            <a:r>
              <a:rPr lang="en-US" sz="2000" dirty="0" smtClean="0"/>
              <a:t>Continue using Nature Center as an environment for teaching writing.</a:t>
            </a:r>
          </a:p>
          <a:p>
            <a:r>
              <a:rPr lang="en-US" sz="2000" dirty="0" smtClean="0"/>
              <a:t>Share research results with classroom teachers and offer to team teach writing lessons in the Nature Center.</a:t>
            </a:r>
          </a:p>
          <a:p>
            <a:r>
              <a:rPr lang="en-US" sz="2000" dirty="0" smtClean="0"/>
              <a:t>Explore other curricular areas and lessons that can be taught using Nature Center.</a:t>
            </a:r>
          </a:p>
          <a:p>
            <a:r>
              <a:rPr lang="en-US" sz="2000" dirty="0" smtClean="0"/>
              <a:t>Utilize the Nature Center for our school’s Project Based Learning initiative. </a:t>
            </a:r>
          </a:p>
          <a:p>
            <a:r>
              <a:rPr lang="en-US" sz="2000" dirty="0" smtClean="0"/>
              <a:t>Scaffold poetry lessons to lead to better understanding and  student success.</a:t>
            </a:r>
          </a:p>
          <a:p>
            <a:r>
              <a:rPr lang="en-US" sz="2000" dirty="0" smtClean="0"/>
              <a:t>Include lessons on conventions, maybe to involve self and peer editing of journal entries-taking some to publishing. </a:t>
            </a:r>
          </a:p>
          <a:p>
            <a:r>
              <a:rPr lang="en-US" sz="2000" dirty="0" smtClean="0"/>
              <a:t>Allow more time for each lesson--exploring and writing.</a:t>
            </a:r>
          </a:p>
          <a:p>
            <a:r>
              <a:rPr lang="en-US" sz="2000" dirty="0" smtClean="0"/>
              <a:t>Add oral language component-have students share writing with other classes.</a:t>
            </a:r>
            <a:endParaRPr lang="en-US" sz="2000" dirty="0"/>
          </a:p>
        </p:txBody>
      </p:sp>
      <p:pic>
        <p:nvPicPr>
          <p:cNvPr id="4" name="Picture 3" descr="C:\Documents and Settings\kraloved\Local Settings\Temporary Internet Files\Content.Outlook\9GU0YI8R\photo.JPG"/>
          <p:cNvPicPr/>
          <p:nvPr/>
        </p:nvPicPr>
        <p:blipFill>
          <a:blip r:embed="rId3" cstate="print"/>
          <a:srcRect/>
          <a:stretch>
            <a:fillRect/>
          </a:stretch>
        </p:blipFill>
        <p:spPr bwMode="auto">
          <a:xfrm>
            <a:off x="6096000" y="381000"/>
            <a:ext cx="1981643" cy="148374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Conclusion</a:t>
            </a:r>
            <a:endParaRPr lang="en-US" dirty="0"/>
          </a:p>
        </p:txBody>
      </p:sp>
      <p:pic>
        <p:nvPicPr>
          <p:cNvPr id="4" name="Content Placeholder 3" descr="IMG_2291.JPG"/>
          <p:cNvPicPr>
            <a:picLocks noGrp="1" noChangeAspect="1"/>
          </p:cNvPicPr>
          <p:nvPr>
            <p:ph idx="1"/>
          </p:nvPr>
        </p:nvPicPr>
        <p:blipFill>
          <a:blip r:embed="rId2" cstate="print"/>
          <a:stretch>
            <a:fillRect/>
          </a:stretch>
        </p:blipFill>
        <p:spPr>
          <a:xfrm>
            <a:off x="6096000" y="4800600"/>
            <a:ext cx="2469091" cy="1851818"/>
          </a:xfrm>
        </p:spPr>
      </p:pic>
      <p:sp>
        <p:nvSpPr>
          <p:cNvPr id="5" name="TextBox 4"/>
          <p:cNvSpPr txBox="1"/>
          <p:nvPr/>
        </p:nvSpPr>
        <p:spPr>
          <a:xfrm>
            <a:off x="685800" y="1828801"/>
            <a:ext cx="7105535" cy="5262979"/>
          </a:xfrm>
          <a:prstGeom prst="rect">
            <a:avLst/>
          </a:prstGeom>
          <a:noFill/>
        </p:spPr>
        <p:txBody>
          <a:bodyPr wrap="square" rtlCol="0">
            <a:spAutoFit/>
          </a:bodyPr>
          <a:lstStyle/>
          <a:p>
            <a:pPr>
              <a:buFont typeface="Arial" pitchFamily="34" charset="0"/>
              <a:buChar char="•"/>
            </a:pPr>
            <a:r>
              <a:rPr lang="en-US" sz="2800" dirty="0" smtClean="0">
                <a:solidFill>
                  <a:schemeClr val="bg2">
                    <a:lumMod val="25000"/>
                  </a:schemeClr>
                </a:solidFill>
              </a:rPr>
              <a:t>According to preliminary results, this project was successful in changing ELL </a:t>
            </a:r>
          </a:p>
          <a:p>
            <a:r>
              <a:rPr lang="en-US" sz="2800" dirty="0" smtClean="0">
                <a:solidFill>
                  <a:schemeClr val="bg2">
                    <a:lumMod val="25000"/>
                  </a:schemeClr>
                </a:solidFill>
              </a:rPr>
              <a:t> students’ attitudes and self-confidence </a:t>
            </a:r>
          </a:p>
          <a:p>
            <a:r>
              <a:rPr lang="en-US" sz="2800" dirty="0" smtClean="0">
                <a:solidFill>
                  <a:schemeClr val="bg2">
                    <a:lumMod val="25000"/>
                  </a:schemeClr>
                </a:solidFill>
              </a:rPr>
              <a:t>about their writing.</a:t>
            </a:r>
          </a:p>
          <a:p>
            <a:pPr>
              <a:buFont typeface="Arial" pitchFamily="34" charset="0"/>
              <a:buChar char="•"/>
            </a:pPr>
            <a:r>
              <a:rPr lang="en-US" sz="2800" dirty="0" smtClean="0">
                <a:solidFill>
                  <a:schemeClr val="bg2">
                    <a:lumMod val="25000"/>
                  </a:schemeClr>
                </a:solidFill>
              </a:rPr>
              <a:t>It was rewarding observing students as they </a:t>
            </a:r>
          </a:p>
          <a:p>
            <a:r>
              <a:rPr lang="en-US" sz="2800" dirty="0" smtClean="0">
                <a:solidFill>
                  <a:schemeClr val="bg2">
                    <a:lumMod val="25000"/>
                  </a:schemeClr>
                </a:solidFill>
              </a:rPr>
              <a:t> explored the outdoors and discovered the </a:t>
            </a:r>
          </a:p>
          <a:p>
            <a:r>
              <a:rPr lang="en-US" sz="2800" dirty="0" smtClean="0">
                <a:solidFill>
                  <a:schemeClr val="bg2">
                    <a:lumMod val="25000"/>
                  </a:schemeClr>
                </a:solidFill>
              </a:rPr>
              <a:t> wonders  of nature.</a:t>
            </a:r>
          </a:p>
          <a:p>
            <a:pPr>
              <a:buFont typeface="Arial" pitchFamily="34" charset="0"/>
              <a:buChar char="•"/>
            </a:pPr>
            <a:r>
              <a:rPr lang="en-US" sz="2800" dirty="0" smtClean="0">
                <a:solidFill>
                  <a:schemeClr val="bg2">
                    <a:lumMod val="25000"/>
                  </a:schemeClr>
                </a:solidFill>
              </a:rPr>
              <a:t> The advantages to students </a:t>
            </a:r>
          </a:p>
          <a:p>
            <a:r>
              <a:rPr lang="en-US" sz="2800" dirty="0" smtClean="0">
                <a:solidFill>
                  <a:schemeClr val="bg2">
                    <a:lumMod val="25000"/>
                  </a:schemeClr>
                </a:solidFill>
              </a:rPr>
              <a:t>involved in this project extended</a:t>
            </a:r>
          </a:p>
          <a:p>
            <a:r>
              <a:rPr lang="en-US" sz="2800" dirty="0" smtClean="0">
                <a:solidFill>
                  <a:schemeClr val="bg2">
                    <a:lumMod val="25000"/>
                  </a:schemeClr>
                </a:solidFill>
              </a:rPr>
              <a:t>beyond their progress with writing</a:t>
            </a:r>
          </a:p>
          <a:p>
            <a:r>
              <a:rPr lang="en-US" sz="2800" dirty="0" smtClean="0">
                <a:solidFill>
                  <a:schemeClr val="bg2">
                    <a:lumMod val="25000"/>
                  </a:schemeClr>
                </a:solidFill>
              </a:rPr>
              <a:t>skills.  </a:t>
            </a:r>
          </a:p>
          <a:p>
            <a:r>
              <a:rPr lang="en-US" sz="2800" dirty="0" smtClean="0">
                <a:solidFill>
                  <a:schemeClr val="bg2">
                    <a:lumMod val="25000"/>
                  </a:schemeClr>
                </a:solidFill>
              </a:rPr>
              <a:t> </a:t>
            </a:r>
            <a:endParaRPr lang="en-US" sz="2800" dirty="0">
              <a:solidFill>
                <a:schemeClr val="bg2">
                  <a:lumMod val="25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515112"/>
          </a:xfrm>
        </p:spPr>
        <p:txBody>
          <a:bodyPr>
            <a:normAutofit fontScale="90000"/>
          </a:bodyPr>
          <a:lstStyle/>
          <a:p>
            <a:r>
              <a:rPr lang="en-US" sz="3200" dirty="0" smtClean="0"/>
              <a:t>Bibliography</a:t>
            </a:r>
            <a:endParaRPr lang="en-US" sz="3200" dirty="0"/>
          </a:p>
        </p:txBody>
      </p:sp>
      <p:sp>
        <p:nvSpPr>
          <p:cNvPr id="3" name="Content Placeholder 2"/>
          <p:cNvSpPr>
            <a:spLocks noGrp="1"/>
          </p:cNvSpPr>
          <p:nvPr>
            <p:ph idx="1"/>
          </p:nvPr>
        </p:nvSpPr>
        <p:spPr>
          <a:xfrm>
            <a:off x="457200" y="1295400"/>
            <a:ext cx="8229600" cy="5181600"/>
          </a:xfrm>
        </p:spPr>
        <p:txBody>
          <a:bodyPr>
            <a:normAutofit fontScale="62500" lnSpcReduction="20000"/>
          </a:bodyPr>
          <a:lstStyle/>
          <a:p>
            <a:pPr>
              <a:buNone/>
            </a:pPr>
            <a:r>
              <a:rPr lang="en-US" dirty="0" smtClean="0"/>
              <a:t>Asch, Frank. (1994). </a:t>
            </a:r>
            <a:r>
              <a:rPr lang="en-US" i="1" dirty="0" smtClean="0"/>
              <a:t>The Earth and I. </a:t>
            </a:r>
            <a:r>
              <a:rPr lang="en-US" dirty="0" smtClean="0"/>
              <a:t>New York, NY: Scholastic.</a:t>
            </a:r>
          </a:p>
          <a:p>
            <a:pPr>
              <a:buNone/>
            </a:pPr>
            <a:r>
              <a:rPr lang="en-US" dirty="0" smtClean="0"/>
              <a:t>Cordell, H. K. (2010).  Trends in Viewing and Photographing Wildlife, Birds, Trees and  </a:t>
            </a:r>
          </a:p>
          <a:p>
            <a:pPr>
              <a:buNone/>
            </a:pPr>
            <a:r>
              <a:rPr lang="en-US" dirty="0" smtClean="0"/>
              <a:t>     Scenery.  </a:t>
            </a:r>
            <a:r>
              <a:rPr lang="en-US" i="1" dirty="0" smtClean="0"/>
              <a:t>Internet Research Information Series, </a:t>
            </a:r>
            <a:r>
              <a:rPr lang="en-US" dirty="0" smtClean="0"/>
              <a:t>Part I and II.</a:t>
            </a:r>
          </a:p>
          <a:p>
            <a:pPr>
              <a:buNone/>
            </a:pPr>
            <a:r>
              <a:rPr lang="en-US" dirty="0" err="1" smtClean="0"/>
              <a:t>Cormell</a:t>
            </a:r>
            <a:r>
              <a:rPr lang="en-US" dirty="0" smtClean="0"/>
              <a:t>, J. &amp; Ivey, T. (2012). Nature Journaling: Enhancing Students’ Connections to the   </a:t>
            </a:r>
          </a:p>
          <a:p>
            <a:pPr>
              <a:buNone/>
            </a:pPr>
            <a:r>
              <a:rPr lang="en-US" dirty="0" smtClean="0"/>
              <a:t>     Environment through Writing. </a:t>
            </a:r>
            <a:r>
              <a:rPr lang="en-US" i="1" dirty="0" smtClean="0"/>
              <a:t>Science Scope, </a:t>
            </a:r>
            <a:r>
              <a:rPr lang="en-US" dirty="0" smtClean="0"/>
              <a:t>35(5), 38-43.</a:t>
            </a:r>
          </a:p>
          <a:p>
            <a:pPr>
              <a:buNone/>
            </a:pPr>
            <a:r>
              <a:rPr lang="en-US" dirty="0" smtClean="0"/>
              <a:t>Coyle, K. J. (2010). Back to School: Back Outside! Create High Performing Students. National Wildlife Federation, 2-8.</a:t>
            </a:r>
          </a:p>
          <a:p>
            <a:pPr>
              <a:buNone/>
            </a:pPr>
            <a:r>
              <a:rPr lang="en-US" dirty="0" smtClean="0"/>
              <a:t>Denmark Nature Center Home Page. Retrieved from:   </a:t>
            </a:r>
          </a:p>
          <a:p>
            <a:pPr>
              <a:buNone/>
            </a:pPr>
            <a:r>
              <a:rPr lang="en-US" dirty="0" smtClean="0"/>
              <a:t>     </a:t>
            </a:r>
            <a:r>
              <a:rPr lang="en-US" u="sng" dirty="0" smtClean="0">
                <a:hlinkClick r:id="rId2"/>
              </a:rPr>
              <a:t>http://www.denmark.k12.wi.us/faculty/dnc09/index.cfm</a:t>
            </a:r>
            <a:r>
              <a:rPr lang="en-US" dirty="0" smtClean="0"/>
              <a:t>. </a:t>
            </a:r>
          </a:p>
          <a:p>
            <a:pPr>
              <a:buNone/>
            </a:pPr>
            <a:r>
              <a:rPr lang="en-US" dirty="0" err="1" smtClean="0"/>
              <a:t>Harr</a:t>
            </a:r>
            <a:r>
              <a:rPr lang="en-US" dirty="0" smtClean="0"/>
              <a:t>, N., Lee, R.E. &amp; Jr. (2010).  Nature Detectives. </a:t>
            </a:r>
            <a:r>
              <a:rPr lang="en-US" i="1" dirty="0" smtClean="0"/>
              <a:t>Science and Children, </a:t>
            </a:r>
            <a:r>
              <a:rPr lang="en-US" dirty="0" smtClean="0"/>
              <a:t>48(6), 34-39.</a:t>
            </a:r>
          </a:p>
          <a:p>
            <a:pPr>
              <a:buNone/>
            </a:pPr>
            <a:r>
              <a:rPr lang="en-US" dirty="0" smtClean="0"/>
              <a:t>Schultz, M. M. (2009). Effective Writing Assessment and Instruction for Young English    </a:t>
            </a:r>
          </a:p>
          <a:p>
            <a:pPr>
              <a:buNone/>
            </a:pPr>
            <a:r>
              <a:rPr lang="en-US" dirty="0" smtClean="0"/>
              <a:t>     Language Learners.  </a:t>
            </a:r>
            <a:r>
              <a:rPr lang="en-US" i="1" dirty="0" smtClean="0"/>
              <a:t>Early Childhood Education Journal, </a:t>
            </a:r>
            <a:r>
              <a:rPr lang="en-US" dirty="0" smtClean="0"/>
              <a:t>37(1), 57-62.   </a:t>
            </a:r>
          </a:p>
          <a:p>
            <a:pPr>
              <a:buNone/>
            </a:pPr>
            <a:r>
              <a:rPr lang="en-US" dirty="0" err="1" smtClean="0"/>
              <a:t>Tatarchuk</a:t>
            </a:r>
            <a:r>
              <a:rPr lang="en-US" dirty="0" smtClean="0"/>
              <a:t>, S. &amp; </a:t>
            </a:r>
            <a:r>
              <a:rPr lang="en-US" dirty="0" err="1" smtClean="0"/>
              <a:t>Eick</a:t>
            </a:r>
            <a:r>
              <a:rPr lang="en-US" dirty="0" smtClean="0"/>
              <a:t>, C. (2011). Outdoor Integration: Looking to Nature to Accentuate Science and Language Arts Connections. </a:t>
            </a:r>
            <a:r>
              <a:rPr lang="en-US" i="1" dirty="0" smtClean="0"/>
              <a:t>Science and Children, </a:t>
            </a:r>
            <a:r>
              <a:rPr lang="en-US" dirty="0" smtClean="0"/>
              <a:t>48(6), 35-39.</a:t>
            </a:r>
          </a:p>
          <a:p>
            <a:pPr>
              <a:buNone/>
            </a:pPr>
            <a:r>
              <a:rPr lang="en-US" dirty="0" err="1" smtClean="0"/>
              <a:t>Westervelt</a:t>
            </a:r>
            <a:r>
              <a:rPr lang="en-US" dirty="0" smtClean="0"/>
              <a:t>, M. (2007). Schoolyard Inquiry for English Language Learners. </a:t>
            </a:r>
            <a:r>
              <a:rPr lang="en-US" i="1" dirty="0" smtClean="0"/>
              <a:t>Science </a:t>
            </a:r>
            <a:endParaRPr lang="en-US" dirty="0" smtClean="0"/>
          </a:p>
          <a:p>
            <a:pPr>
              <a:buNone/>
            </a:pPr>
            <a:r>
              <a:rPr lang="en-US" i="1" dirty="0" smtClean="0"/>
              <a:t>      Teacher, </a:t>
            </a:r>
            <a:r>
              <a:rPr lang="en-US" dirty="0" smtClean="0"/>
              <a:t>74(3), 47-51.</a:t>
            </a:r>
          </a:p>
          <a:p>
            <a:pPr>
              <a:buNone/>
            </a:pPr>
            <a:r>
              <a:rPr lang="en-US" dirty="0" smtClean="0"/>
              <a:t>Wisconsin Department of Public Instruction. Public School Enrollment Data. (2011). Retrieved </a:t>
            </a:r>
          </a:p>
          <a:p>
            <a:pPr>
              <a:buNone/>
            </a:pPr>
            <a:r>
              <a:rPr lang="en-US" dirty="0" smtClean="0"/>
              <a:t>      from </a:t>
            </a:r>
            <a:r>
              <a:rPr lang="en-US" u="sng" dirty="0" smtClean="0">
                <a:hlinkClick r:id="rId3"/>
              </a:rPr>
              <a:t>http://www.dpi.wisconsin.gov/lbstat/xls/pedr11.xls</a:t>
            </a:r>
            <a:r>
              <a:rPr lang="en-US" dirty="0" smtClean="0"/>
              <a:t>. </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ELL Students</a:t>
            </a:r>
            <a:endParaRPr lang="en-US" dirty="0"/>
          </a:p>
        </p:txBody>
      </p:sp>
      <p:pic>
        <p:nvPicPr>
          <p:cNvPr id="4" name="Content Placeholder 3" descr="IMG_2287.JPG"/>
          <p:cNvPicPr>
            <a:picLocks noGrp="1" noChangeAspect="1"/>
          </p:cNvPicPr>
          <p:nvPr>
            <p:ph idx="1"/>
          </p:nvPr>
        </p:nvPicPr>
        <p:blipFill>
          <a:blip r:embed="rId2" cstate="print">
            <a:lum bright="70000" contrast="-70000"/>
          </a:blip>
          <a:stretch>
            <a:fillRect/>
          </a:stretch>
        </p:blipFill>
        <p:spPr>
          <a:xfrm>
            <a:off x="381000" y="1828800"/>
            <a:ext cx="8382000" cy="4800601"/>
          </a:xfrm>
          <a:effectLst>
            <a:softEdge rad="12700"/>
          </a:effectLst>
        </p:spPr>
      </p:pic>
      <p:sp>
        <p:nvSpPr>
          <p:cNvPr id="8" name="TextBox 7"/>
          <p:cNvSpPr txBox="1"/>
          <p:nvPr/>
        </p:nvSpPr>
        <p:spPr>
          <a:xfrm>
            <a:off x="533400" y="1752600"/>
            <a:ext cx="7924800" cy="5878532"/>
          </a:xfrm>
          <a:prstGeom prst="rect">
            <a:avLst/>
          </a:prstGeom>
          <a:noFill/>
        </p:spPr>
        <p:txBody>
          <a:bodyPr wrap="square" rtlCol="0">
            <a:spAutoFit/>
          </a:bodyPr>
          <a:lstStyle/>
          <a:p>
            <a:pPr>
              <a:buFont typeface="Arial" pitchFamily="34" charset="0"/>
              <a:buChar char="•"/>
            </a:pPr>
            <a:r>
              <a:rPr lang="en-US" sz="2600" dirty="0" smtClean="0">
                <a:solidFill>
                  <a:schemeClr val="accent5">
                    <a:lumMod val="75000"/>
                  </a:schemeClr>
                </a:solidFill>
                <a:latin typeface="+mj-lt"/>
              </a:rPr>
              <a:t>English Language Learners’ English Proficiency is measured using levels 1(little to no English proficiency)-6 (fully English proficient) </a:t>
            </a:r>
          </a:p>
          <a:p>
            <a:pPr>
              <a:buFont typeface="Arial" pitchFamily="34" charset="0"/>
              <a:buChar char="•"/>
            </a:pPr>
            <a:r>
              <a:rPr lang="en-US" sz="2600" dirty="0" smtClean="0">
                <a:solidFill>
                  <a:schemeClr val="accent5">
                    <a:lumMod val="75000"/>
                  </a:schemeClr>
                </a:solidFill>
                <a:latin typeface="+mj-lt"/>
              </a:rPr>
              <a:t>English proficiency is assessed annually in the areas of listening, speaking, reading and writing.</a:t>
            </a:r>
          </a:p>
          <a:p>
            <a:pPr>
              <a:buFont typeface="Arial" pitchFamily="34" charset="0"/>
              <a:buChar char="•"/>
            </a:pPr>
            <a:r>
              <a:rPr lang="en-US" sz="2600" dirty="0" smtClean="0">
                <a:solidFill>
                  <a:schemeClr val="accent5">
                    <a:lumMod val="75000"/>
                  </a:schemeClr>
                </a:solidFill>
                <a:latin typeface="+mj-lt"/>
              </a:rPr>
              <a:t>Typically, English proficiency in listening is the first to develop, while writing proficiency is the last to develop.  </a:t>
            </a:r>
          </a:p>
          <a:p>
            <a:pPr>
              <a:buFont typeface="Arial" pitchFamily="34" charset="0"/>
              <a:buChar char="•"/>
            </a:pPr>
            <a:r>
              <a:rPr lang="en-US" sz="2600" dirty="0" smtClean="0">
                <a:solidFill>
                  <a:schemeClr val="accent5">
                    <a:lumMod val="75000"/>
                  </a:schemeClr>
                </a:solidFill>
                <a:latin typeface="+mj-lt"/>
              </a:rPr>
              <a:t>Denmark ELL students’ writing proficiencies range from 1-5. </a:t>
            </a:r>
          </a:p>
          <a:p>
            <a:pPr>
              <a:buFont typeface="Arial" pitchFamily="34" charset="0"/>
              <a:buChar char="•"/>
            </a:pPr>
            <a:r>
              <a:rPr lang="en-US" sz="2600" dirty="0" smtClean="0">
                <a:solidFill>
                  <a:schemeClr val="accent5">
                    <a:lumMod val="75000"/>
                  </a:schemeClr>
                </a:solidFill>
                <a:latin typeface="+mj-lt"/>
              </a:rPr>
              <a:t>Teachers often request guidance on how to support ELL students with writing—both idea development and mechanics.   </a:t>
            </a:r>
          </a:p>
          <a:p>
            <a:pPr>
              <a:buFont typeface="Arial" pitchFamily="34" charset="0"/>
              <a:buChar char="•"/>
            </a:pPr>
            <a:endParaRPr lang="en-US" sz="2800" dirty="0" smtClean="0">
              <a:solidFill>
                <a:schemeClr val="accent5">
                  <a:lumMod val="75000"/>
                </a:schemeClr>
              </a:solidFill>
              <a:latin typeface="+mj-lt"/>
            </a:endParaRPr>
          </a:p>
          <a:p>
            <a:r>
              <a:rPr lang="en-US" sz="3600" dirty="0" smtClean="0">
                <a:solidFill>
                  <a:schemeClr val="accent5">
                    <a:lumMod val="75000"/>
                  </a:schemeClr>
                </a:solidFill>
                <a:latin typeface="+mj-lt"/>
              </a:rPr>
              <a:t> </a:t>
            </a:r>
            <a:endParaRPr lang="en-US" sz="3600" dirty="0">
              <a:solidFill>
                <a:schemeClr val="accent5">
                  <a:lumMod val="75000"/>
                </a:schemeClr>
              </a:solidFill>
              <a:latin typeface="+mj-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 Research Question</a:t>
            </a:r>
            <a:endParaRPr lang="en-US" dirty="0"/>
          </a:p>
        </p:txBody>
      </p:sp>
      <p:pic>
        <p:nvPicPr>
          <p:cNvPr id="4" name="Content Placeholder 3" descr="IMG_2290.JPG"/>
          <p:cNvPicPr>
            <a:picLocks noGrp="1" noChangeAspect="1"/>
          </p:cNvPicPr>
          <p:nvPr>
            <p:ph idx="1"/>
          </p:nvPr>
        </p:nvPicPr>
        <p:blipFill>
          <a:blip r:embed="rId2" cstate="print"/>
          <a:stretch>
            <a:fillRect/>
          </a:stretch>
        </p:blipFill>
        <p:spPr>
          <a:xfrm>
            <a:off x="381000" y="4343400"/>
            <a:ext cx="3048000" cy="2286000"/>
          </a:xfrm>
        </p:spPr>
      </p:pic>
      <p:sp>
        <p:nvSpPr>
          <p:cNvPr id="5" name="TextBox 4"/>
          <p:cNvSpPr txBox="1"/>
          <p:nvPr/>
        </p:nvSpPr>
        <p:spPr>
          <a:xfrm>
            <a:off x="762000" y="2286000"/>
            <a:ext cx="7998472" cy="1815882"/>
          </a:xfrm>
          <a:prstGeom prst="rect">
            <a:avLst/>
          </a:prstGeom>
          <a:noFill/>
        </p:spPr>
        <p:txBody>
          <a:bodyPr wrap="square" rtlCol="0">
            <a:spAutoFit/>
          </a:bodyPr>
          <a:lstStyle/>
          <a:p>
            <a:r>
              <a:rPr lang="en-US" sz="2800" dirty="0" smtClean="0">
                <a:solidFill>
                  <a:schemeClr val="accent2">
                    <a:lumMod val="75000"/>
                  </a:schemeClr>
                </a:solidFill>
              </a:rPr>
              <a:t>How would using the Denmark Nature Center as a</a:t>
            </a:r>
          </a:p>
          <a:p>
            <a:r>
              <a:rPr lang="en-US" sz="2800" dirty="0">
                <a:solidFill>
                  <a:schemeClr val="accent2">
                    <a:lumMod val="75000"/>
                  </a:schemeClr>
                </a:solidFill>
              </a:rPr>
              <a:t>w</a:t>
            </a:r>
            <a:r>
              <a:rPr lang="en-US" sz="2800" dirty="0" smtClean="0">
                <a:solidFill>
                  <a:schemeClr val="accent2">
                    <a:lumMod val="75000"/>
                  </a:schemeClr>
                </a:solidFill>
              </a:rPr>
              <a:t>riting environment influence my ELL students’ </a:t>
            </a:r>
          </a:p>
          <a:p>
            <a:r>
              <a:rPr lang="en-US" sz="2800" dirty="0">
                <a:solidFill>
                  <a:schemeClr val="accent2">
                    <a:lumMod val="75000"/>
                  </a:schemeClr>
                </a:solidFill>
              </a:rPr>
              <a:t>a</a:t>
            </a:r>
            <a:r>
              <a:rPr lang="en-US" sz="2800" dirty="0" smtClean="0">
                <a:solidFill>
                  <a:schemeClr val="accent2">
                    <a:lumMod val="75000"/>
                  </a:schemeClr>
                </a:solidFill>
              </a:rPr>
              <a:t>ttitudes about writing and their progress toward</a:t>
            </a:r>
          </a:p>
          <a:p>
            <a:r>
              <a:rPr lang="en-US" sz="2800" dirty="0" smtClean="0">
                <a:solidFill>
                  <a:schemeClr val="accent2">
                    <a:lumMod val="75000"/>
                  </a:schemeClr>
                </a:solidFill>
              </a:rPr>
              <a:t>English language proficiency in writing?  </a:t>
            </a:r>
            <a:endParaRPr lang="en-US" sz="28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000" dirty="0" smtClean="0"/>
              <a:t>District Student Writing Assessment</a:t>
            </a:r>
            <a:br>
              <a:rPr lang="en-US" sz="4000" dirty="0" smtClean="0"/>
            </a:br>
            <a:endParaRPr lang="en-US" sz="4000" dirty="0"/>
          </a:p>
        </p:txBody>
      </p:sp>
      <p:sp>
        <p:nvSpPr>
          <p:cNvPr id="3" name="Content Placeholder 2"/>
          <p:cNvSpPr>
            <a:spLocks noGrp="1"/>
          </p:cNvSpPr>
          <p:nvPr>
            <p:ph idx="1"/>
          </p:nvPr>
        </p:nvSpPr>
        <p:spPr/>
        <p:txBody>
          <a:bodyPr>
            <a:normAutofit/>
          </a:bodyPr>
          <a:lstStyle/>
          <a:p>
            <a:pPr marL="880110" lvl="1" indent="-514350"/>
            <a:r>
              <a:rPr lang="en-US" dirty="0" smtClean="0"/>
              <a:t>Administered to all students in March and May to assess students’ writing progress, reported with a total score using 6 traits of writing</a:t>
            </a:r>
          </a:p>
          <a:p>
            <a:pPr marL="850392" lvl="1" indent="-457200">
              <a:buFont typeface="Arial" pitchFamily="34" charset="0"/>
              <a:buChar char="•"/>
            </a:pPr>
            <a:r>
              <a:rPr lang="en-US" dirty="0" smtClean="0"/>
              <a:t>Organization, ideas, sentence fluency,  word choice, voice and conventions</a:t>
            </a:r>
          </a:p>
          <a:p>
            <a:endParaRPr lang="en-US" dirty="0" smtClean="0"/>
          </a:p>
          <a:p>
            <a:pPr lvl="1">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nvPr>
        </p:nvGraphicFramePr>
        <p:xfrm>
          <a:off x="457200" y="685800"/>
          <a:ext cx="8351520" cy="6070600"/>
        </p:xfrm>
        <a:graphic>
          <a:graphicData uri="http://schemas.openxmlformats.org/drawingml/2006/table">
            <a:tbl>
              <a:tblPr firstRow="1" bandRow="1">
                <a:tableStyleId>{5C22544A-7EE6-4342-B048-85BDC9FD1C3A}</a:tableStyleId>
              </a:tblPr>
              <a:tblGrid>
                <a:gridCol w="2133600"/>
                <a:gridCol w="381000"/>
                <a:gridCol w="2895600"/>
                <a:gridCol w="381000"/>
                <a:gridCol w="2560320"/>
              </a:tblGrid>
              <a:tr h="370840">
                <a:tc gridSpan="5">
                  <a:txBody>
                    <a:bodyPr/>
                    <a:lstStyle/>
                    <a:p>
                      <a:r>
                        <a:rPr lang="en-US" dirty="0" smtClean="0"/>
                        <a:t>School District of </a:t>
                      </a:r>
                      <a:r>
                        <a:rPr lang="en-US" baseline="0" dirty="0" smtClean="0"/>
                        <a:t> Denmark                                        6 Trait Writing Rubric</a:t>
                      </a:r>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0840">
                <a:tc gridSpan="5">
                  <a:txBody>
                    <a:bodyPr/>
                    <a:lstStyle/>
                    <a:p>
                      <a:pPr algn="ctr"/>
                      <a:r>
                        <a:rPr lang="en-US" sz="1600" dirty="0" smtClean="0"/>
                        <a:t>Ideas</a:t>
                      </a:r>
                      <a:endParaRPr lang="en-US" sz="1600"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0840">
                <a:tc>
                  <a:txBody>
                    <a:bodyPr/>
                    <a:lstStyle/>
                    <a:p>
                      <a:r>
                        <a:rPr lang="en-US" sz="1600" dirty="0" smtClean="0"/>
                        <a:t>5  Focused,</a:t>
                      </a:r>
                      <a:r>
                        <a:rPr lang="en-US" sz="1600" baseline="0" dirty="0" smtClean="0"/>
                        <a:t> clear and specific</a:t>
                      </a:r>
                      <a:endParaRPr lang="en-US" sz="1600" dirty="0"/>
                    </a:p>
                  </a:txBody>
                  <a:tcPr/>
                </a:tc>
                <a:tc>
                  <a:txBody>
                    <a:bodyPr/>
                    <a:lstStyle/>
                    <a:p>
                      <a:r>
                        <a:rPr lang="en-US" sz="1600" dirty="0" smtClean="0"/>
                        <a:t>4</a:t>
                      </a:r>
                      <a:endParaRPr lang="en-US" sz="1600" dirty="0"/>
                    </a:p>
                  </a:txBody>
                  <a:tcPr/>
                </a:tc>
                <a:tc>
                  <a:txBody>
                    <a:bodyPr/>
                    <a:lstStyle/>
                    <a:p>
                      <a:r>
                        <a:rPr lang="en-US" sz="1600" dirty="0" smtClean="0"/>
                        <a:t>3   Development is basic</a:t>
                      </a:r>
                      <a:endParaRPr lang="en-US" sz="1600" dirty="0"/>
                    </a:p>
                  </a:txBody>
                  <a:tcPr/>
                </a:tc>
                <a:tc>
                  <a:txBody>
                    <a:bodyPr/>
                    <a:lstStyle/>
                    <a:p>
                      <a:r>
                        <a:rPr lang="en-US" sz="1600" dirty="0" smtClean="0"/>
                        <a:t>2</a:t>
                      </a:r>
                      <a:endParaRPr lang="en-US" sz="1600" dirty="0"/>
                    </a:p>
                  </a:txBody>
                  <a:tcPr/>
                </a:tc>
                <a:tc>
                  <a:txBody>
                    <a:bodyPr/>
                    <a:lstStyle/>
                    <a:p>
                      <a:r>
                        <a:rPr lang="en-US" sz="1600" dirty="0" smtClean="0"/>
                        <a:t>1   No sense of purpose or theme</a:t>
                      </a:r>
                      <a:endParaRPr lang="en-US" sz="1600" dirty="0"/>
                    </a:p>
                  </a:txBody>
                  <a:tcPr/>
                </a:tc>
              </a:tr>
              <a:tr h="370840">
                <a:tc gridSpan="5">
                  <a:txBody>
                    <a:bodyPr/>
                    <a:lstStyle/>
                    <a:p>
                      <a:pPr algn="ctr"/>
                      <a:r>
                        <a:rPr lang="en-US" sz="1600" dirty="0" smtClean="0"/>
                        <a:t>Organization </a:t>
                      </a:r>
                      <a:endParaRPr lang="en-US" sz="1600"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0840">
                <a:tc>
                  <a:txBody>
                    <a:bodyPr/>
                    <a:lstStyle/>
                    <a:p>
                      <a:r>
                        <a:rPr lang="en-US" sz="1600" dirty="0" smtClean="0"/>
                        <a:t>5   Clear, compelling sentences</a:t>
                      </a:r>
                      <a:endParaRPr lang="en-US" sz="1600" dirty="0"/>
                    </a:p>
                  </a:txBody>
                  <a:tcPr/>
                </a:tc>
                <a:tc>
                  <a:txBody>
                    <a:bodyPr/>
                    <a:lstStyle/>
                    <a:p>
                      <a:r>
                        <a:rPr lang="en-US" sz="1600" dirty="0" smtClean="0"/>
                        <a:t>4</a:t>
                      </a:r>
                      <a:endParaRPr lang="en-US" sz="1600" dirty="0"/>
                    </a:p>
                  </a:txBody>
                  <a:tcPr/>
                </a:tc>
                <a:tc>
                  <a:txBody>
                    <a:bodyPr/>
                    <a:lstStyle/>
                    <a:p>
                      <a:r>
                        <a:rPr lang="en-US" sz="1600" dirty="0" smtClean="0"/>
                        <a:t>3   Some smooth parts</a:t>
                      </a:r>
                      <a:endParaRPr lang="en-US" sz="1600" dirty="0"/>
                    </a:p>
                  </a:txBody>
                  <a:tcPr/>
                </a:tc>
                <a:tc>
                  <a:txBody>
                    <a:bodyPr/>
                    <a:lstStyle/>
                    <a:p>
                      <a:r>
                        <a:rPr lang="en-US" sz="1600" dirty="0" smtClean="0"/>
                        <a:t>2</a:t>
                      </a:r>
                      <a:endParaRPr lang="en-US" sz="1600" dirty="0"/>
                    </a:p>
                  </a:txBody>
                  <a:tcPr/>
                </a:tc>
                <a:tc>
                  <a:txBody>
                    <a:bodyPr/>
                    <a:lstStyle/>
                    <a:p>
                      <a:r>
                        <a:rPr lang="en-US" sz="1600" dirty="0" smtClean="0"/>
                        <a:t>1   Lacks sense of direction</a:t>
                      </a:r>
                      <a:endParaRPr lang="en-US" sz="1600" dirty="0"/>
                    </a:p>
                  </a:txBody>
                  <a:tcPr/>
                </a:tc>
              </a:tr>
              <a:tr h="370840">
                <a:tc gridSpan="5">
                  <a:txBody>
                    <a:bodyPr/>
                    <a:lstStyle/>
                    <a:p>
                      <a:pPr algn="ctr"/>
                      <a:r>
                        <a:rPr lang="en-US" sz="1600" dirty="0" smtClean="0"/>
                        <a:t>Voice</a:t>
                      </a:r>
                      <a:endParaRPr lang="en-US" sz="1600"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0840">
                <a:tc>
                  <a:txBody>
                    <a:bodyPr/>
                    <a:lstStyle/>
                    <a:p>
                      <a:r>
                        <a:rPr lang="en-US" sz="1600" dirty="0" smtClean="0"/>
                        <a:t>5   Individual and powerful</a:t>
                      </a:r>
                      <a:endParaRPr lang="en-US" sz="1600" dirty="0"/>
                    </a:p>
                  </a:txBody>
                  <a:tcPr/>
                </a:tc>
                <a:tc>
                  <a:txBody>
                    <a:bodyPr/>
                    <a:lstStyle/>
                    <a:p>
                      <a:r>
                        <a:rPr lang="en-US" sz="1600" dirty="0" smtClean="0"/>
                        <a:t>4</a:t>
                      </a:r>
                      <a:endParaRPr lang="en-US" sz="1600" dirty="0"/>
                    </a:p>
                  </a:txBody>
                  <a:tcPr/>
                </a:tc>
                <a:tc>
                  <a:txBody>
                    <a:bodyPr/>
                    <a:lstStyle/>
                    <a:p>
                      <a:r>
                        <a:rPr lang="en-US" sz="1600" dirty="0" smtClean="0"/>
                        <a:t>3   Individuality fades in and out</a:t>
                      </a:r>
                      <a:endParaRPr lang="en-US" sz="1600" dirty="0"/>
                    </a:p>
                  </a:txBody>
                  <a:tcPr/>
                </a:tc>
                <a:tc>
                  <a:txBody>
                    <a:bodyPr/>
                    <a:lstStyle/>
                    <a:p>
                      <a:r>
                        <a:rPr lang="en-US" sz="1600" dirty="0" smtClean="0"/>
                        <a:t>2</a:t>
                      </a:r>
                      <a:endParaRPr lang="en-US" sz="1600" dirty="0"/>
                    </a:p>
                  </a:txBody>
                  <a:tcPr/>
                </a:tc>
                <a:tc>
                  <a:txBody>
                    <a:bodyPr/>
                    <a:lstStyle/>
                    <a:p>
                      <a:r>
                        <a:rPr lang="en-US" sz="1600" dirty="0" smtClean="0"/>
                        <a:t>1   Not yet me</a:t>
                      </a:r>
                      <a:endParaRPr lang="en-US" sz="1600" dirty="0"/>
                    </a:p>
                  </a:txBody>
                  <a:tcPr/>
                </a:tc>
              </a:tr>
              <a:tr h="370840">
                <a:tc gridSpan="5">
                  <a:txBody>
                    <a:bodyPr/>
                    <a:lstStyle/>
                    <a:p>
                      <a:pPr algn="ctr"/>
                      <a:r>
                        <a:rPr lang="en-US" sz="1600" dirty="0" smtClean="0"/>
                        <a:t>Word Choice</a:t>
                      </a:r>
                      <a:endParaRPr lang="en-US" sz="1600"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0840">
                <a:tc>
                  <a:txBody>
                    <a:bodyPr/>
                    <a:lstStyle/>
                    <a:p>
                      <a:r>
                        <a:rPr lang="en-US" sz="1600" dirty="0" smtClean="0"/>
                        <a:t>5   Clear, visually accurate</a:t>
                      </a:r>
                      <a:endParaRPr lang="en-US" sz="1600" dirty="0"/>
                    </a:p>
                  </a:txBody>
                  <a:tcPr/>
                </a:tc>
                <a:tc>
                  <a:txBody>
                    <a:bodyPr/>
                    <a:lstStyle/>
                    <a:p>
                      <a:r>
                        <a:rPr lang="en-US" sz="1600" dirty="0" smtClean="0"/>
                        <a:t>4</a:t>
                      </a:r>
                      <a:endParaRPr lang="en-US" sz="1600" dirty="0"/>
                    </a:p>
                  </a:txBody>
                  <a:tcPr/>
                </a:tc>
                <a:tc>
                  <a:txBody>
                    <a:bodyPr/>
                    <a:lstStyle/>
                    <a:p>
                      <a:r>
                        <a:rPr lang="en-US" sz="1600" dirty="0" smtClean="0"/>
                        <a:t>3   Correct</a:t>
                      </a:r>
                      <a:r>
                        <a:rPr lang="en-US" sz="1600" baseline="0" dirty="0" smtClean="0"/>
                        <a:t> words-not striking</a:t>
                      </a:r>
                      <a:endParaRPr lang="en-US" sz="1600" dirty="0"/>
                    </a:p>
                  </a:txBody>
                  <a:tcPr/>
                </a:tc>
                <a:tc>
                  <a:txBody>
                    <a:bodyPr/>
                    <a:lstStyle/>
                    <a:p>
                      <a:r>
                        <a:rPr lang="en-US" sz="1600" dirty="0" smtClean="0"/>
                        <a:t>2</a:t>
                      </a:r>
                      <a:endParaRPr lang="en-US" sz="1600" dirty="0"/>
                    </a:p>
                  </a:txBody>
                  <a:tcPr/>
                </a:tc>
                <a:tc>
                  <a:txBody>
                    <a:bodyPr/>
                    <a:lstStyle/>
                    <a:p>
                      <a:r>
                        <a:rPr lang="en-US" sz="1600" dirty="0" smtClean="0"/>
                        <a:t>1   Confusing, misused words</a:t>
                      </a:r>
                      <a:endParaRPr lang="en-US" sz="1600" dirty="0"/>
                    </a:p>
                  </a:txBody>
                  <a:tcPr/>
                </a:tc>
              </a:tr>
              <a:tr h="370840">
                <a:tc gridSpan="5">
                  <a:txBody>
                    <a:bodyPr/>
                    <a:lstStyle/>
                    <a:p>
                      <a:pPr algn="ctr"/>
                      <a:r>
                        <a:rPr lang="en-US" sz="1600" dirty="0" smtClean="0"/>
                        <a:t>Sentence Fluency</a:t>
                      </a:r>
                      <a:endParaRPr lang="en-US" sz="1600"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0840">
                <a:tc>
                  <a:txBody>
                    <a:bodyPr/>
                    <a:lstStyle/>
                    <a:p>
                      <a:r>
                        <a:rPr lang="en-US" sz="1600" dirty="0" smtClean="0"/>
                        <a:t>5   Delightful to read aloud</a:t>
                      </a:r>
                      <a:endParaRPr lang="en-US" sz="1600" dirty="0"/>
                    </a:p>
                  </a:txBody>
                  <a:tcPr/>
                </a:tc>
                <a:tc>
                  <a:txBody>
                    <a:bodyPr/>
                    <a:lstStyle/>
                    <a:p>
                      <a:r>
                        <a:rPr lang="en-US" sz="1600" dirty="0" smtClean="0"/>
                        <a:t>4</a:t>
                      </a:r>
                      <a:endParaRPr lang="en-US" sz="1600" dirty="0"/>
                    </a:p>
                  </a:txBody>
                  <a:tcPr/>
                </a:tc>
                <a:tc>
                  <a:txBody>
                    <a:bodyPr/>
                    <a:lstStyle/>
                    <a:p>
                      <a:r>
                        <a:rPr lang="en-US" sz="1600" dirty="0" smtClean="0"/>
                        <a:t>3   Routine</a:t>
                      </a:r>
                      <a:r>
                        <a:rPr lang="en-US" sz="1600" baseline="0" dirty="0" smtClean="0"/>
                        <a:t> and functional</a:t>
                      </a:r>
                      <a:endParaRPr lang="en-US" sz="1600" dirty="0"/>
                    </a:p>
                  </a:txBody>
                  <a:tcPr/>
                </a:tc>
                <a:tc>
                  <a:txBody>
                    <a:bodyPr/>
                    <a:lstStyle/>
                    <a:p>
                      <a:r>
                        <a:rPr lang="en-US" sz="1600" dirty="0" smtClean="0"/>
                        <a:t>2</a:t>
                      </a:r>
                      <a:endParaRPr lang="en-US" sz="1600" dirty="0"/>
                    </a:p>
                  </a:txBody>
                  <a:tcPr/>
                </a:tc>
                <a:tc>
                  <a:txBody>
                    <a:bodyPr/>
                    <a:lstStyle/>
                    <a:p>
                      <a:r>
                        <a:rPr lang="en-US" sz="1600" dirty="0" smtClean="0"/>
                        <a:t>1   Needs work</a:t>
                      </a:r>
                      <a:endParaRPr lang="en-US" sz="1600" dirty="0"/>
                    </a:p>
                  </a:txBody>
                  <a:tcPr/>
                </a:tc>
              </a:tr>
              <a:tr h="370840">
                <a:tc gridSpan="5">
                  <a:txBody>
                    <a:bodyPr/>
                    <a:lstStyle/>
                    <a:p>
                      <a:pPr algn="ctr"/>
                      <a:r>
                        <a:rPr lang="en-US" sz="1600" dirty="0" smtClean="0"/>
                        <a:t>Conventions</a:t>
                      </a:r>
                      <a:endParaRPr lang="en-US" sz="1600"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0840">
                <a:tc>
                  <a:txBody>
                    <a:bodyPr/>
                    <a:lstStyle/>
                    <a:p>
                      <a:r>
                        <a:rPr lang="en-US" sz="1600" dirty="0" smtClean="0"/>
                        <a:t>5   Correct spelling, grammar</a:t>
                      </a:r>
                      <a:endParaRPr lang="en-US" sz="1600" dirty="0"/>
                    </a:p>
                  </a:txBody>
                  <a:tcPr/>
                </a:tc>
                <a:tc>
                  <a:txBody>
                    <a:bodyPr/>
                    <a:lstStyle/>
                    <a:p>
                      <a:r>
                        <a:rPr lang="en-US" sz="1600" dirty="0" smtClean="0"/>
                        <a:t>4</a:t>
                      </a:r>
                      <a:endParaRPr lang="en-US" sz="1600" dirty="0"/>
                    </a:p>
                  </a:txBody>
                  <a:tcPr/>
                </a:tc>
                <a:tc>
                  <a:txBody>
                    <a:bodyPr/>
                    <a:lstStyle/>
                    <a:p>
                      <a:r>
                        <a:rPr lang="en-US" sz="1600" dirty="0" smtClean="0"/>
                        <a:t>3   Halfway home</a:t>
                      </a:r>
                      <a:endParaRPr lang="en-US" sz="1600" dirty="0"/>
                    </a:p>
                  </a:txBody>
                  <a:tcPr/>
                </a:tc>
                <a:tc>
                  <a:txBody>
                    <a:bodyPr/>
                    <a:lstStyle/>
                    <a:p>
                      <a:r>
                        <a:rPr lang="en-US" sz="1600" dirty="0" smtClean="0"/>
                        <a:t>2</a:t>
                      </a:r>
                      <a:endParaRPr lang="en-US" sz="1600" dirty="0"/>
                    </a:p>
                  </a:txBody>
                  <a:tcPr/>
                </a:tc>
                <a:tc>
                  <a:txBody>
                    <a:bodyPr/>
                    <a:lstStyle/>
                    <a:p>
                      <a:r>
                        <a:rPr lang="en-US" sz="1600" dirty="0" smtClean="0"/>
                        <a:t>1   Editing</a:t>
                      </a:r>
                      <a:r>
                        <a:rPr lang="en-US" sz="1600" baseline="0" dirty="0" smtClean="0"/>
                        <a:t> not yet </a:t>
                      </a:r>
                      <a:r>
                        <a:rPr lang="en-US" sz="1600" baseline="0" smtClean="0"/>
                        <a:t>under control</a:t>
                      </a:r>
                      <a:endParaRPr lang="en-US" sz="1600" dirty="0"/>
                    </a:p>
                  </a:txBody>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Individual Writing Survey</a:t>
            </a:r>
            <a:endParaRPr lang="en-US" dirty="0"/>
          </a:p>
        </p:txBody>
      </p:sp>
      <p:sp>
        <p:nvSpPr>
          <p:cNvPr id="3" name="Content Placeholder 2"/>
          <p:cNvSpPr>
            <a:spLocks noGrp="1"/>
          </p:cNvSpPr>
          <p:nvPr>
            <p:ph idx="1"/>
          </p:nvPr>
        </p:nvSpPr>
        <p:spPr/>
        <p:txBody>
          <a:bodyPr>
            <a:normAutofit/>
          </a:bodyPr>
          <a:lstStyle/>
          <a:p>
            <a:pPr marL="541782" indent="-514350">
              <a:buFont typeface="+mj-lt"/>
              <a:buAutoNum type="arabicParenR"/>
            </a:pPr>
            <a:r>
              <a:rPr lang="en-US" dirty="0" smtClean="0"/>
              <a:t>3 point rating scale administered to each student prior to and at close of research project to determine students’ attitudes about writing and topics they enjoy writing about.  </a:t>
            </a:r>
          </a:p>
          <a:p>
            <a:pPr marL="541782" indent="-514350">
              <a:buFont typeface="+mj-lt"/>
              <a:buAutoNum type="arabicParenR"/>
            </a:pPr>
            <a:r>
              <a:rPr lang="en-US" dirty="0" smtClean="0"/>
              <a:t>Also included are 2 open-ended questions regarding where students like to write and what they view as their strengths in writing.</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438912"/>
          </a:xfrm>
        </p:spPr>
        <p:txBody>
          <a:bodyPr>
            <a:normAutofit/>
          </a:bodyPr>
          <a:lstStyle/>
          <a:p>
            <a:pPr algn="ctr"/>
            <a:r>
              <a:rPr lang="en-US" sz="2400" dirty="0" smtClean="0"/>
              <a:t>Writing Survey</a:t>
            </a:r>
            <a:endParaRPr lang="en-US" sz="2400" dirty="0"/>
          </a:p>
        </p:txBody>
      </p:sp>
      <p:sp>
        <p:nvSpPr>
          <p:cNvPr id="3" name="Content Placeholder 2"/>
          <p:cNvSpPr>
            <a:spLocks noGrp="1"/>
          </p:cNvSpPr>
          <p:nvPr>
            <p:ph idx="1"/>
          </p:nvPr>
        </p:nvSpPr>
        <p:spPr>
          <a:xfrm>
            <a:off x="457200" y="762000"/>
            <a:ext cx="8229600" cy="5791200"/>
          </a:xfrm>
        </p:spPr>
        <p:txBody>
          <a:bodyPr>
            <a:normAutofit fontScale="25000" lnSpcReduction="20000"/>
          </a:bodyPr>
          <a:lstStyle/>
          <a:p>
            <a:pPr marL="514350" indent="-514350">
              <a:buNone/>
            </a:pPr>
            <a:r>
              <a:rPr lang="en-US" sz="6400" dirty="0" smtClean="0"/>
              <a:t>                                                                               Agree        So-So       Disagree</a:t>
            </a:r>
          </a:p>
          <a:p>
            <a:pPr marL="514350" indent="-514350">
              <a:buFont typeface="+mj-lt"/>
              <a:buAutoNum type="arabicPeriod"/>
            </a:pPr>
            <a:endParaRPr lang="en-US" sz="8000" dirty="0" smtClean="0"/>
          </a:p>
          <a:p>
            <a:pPr marL="514350" indent="-514350">
              <a:buFont typeface="+mj-lt"/>
              <a:buAutoNum type="arabicPeriod"/>
            </a:pPr>
            <a:r>
              <a:rPr lang="en-US" sz="8000" dirty="0" smtClean="0"/>
              <a:t>I enjoy writing  </a:t>
            </a:r>
          </a:p>
          <a:p>
            <a:pPr marL="514350" indent="-514350">
              <a:buNone/>
            </a:pPr>
            <a:r>
              <a:rPr lang="en-US" sz="8000" dirty="0" smtClean="0"/>
              <a:t> </a:t>
            </a:r>
          </a:p>
          <a:p>
            <a:pPr marL="514350" indent="-514350">
              <a:buNone/>
            </a:pPr>
            <a:r>
              <a:rPr lang="en-US" sz="8000" dirty="0" smtClean="0">
                <a:solidFill>
                  <a:schemeClr val="bg2">
                    <a:lumMod val="75000"/>
                  </a:schemeClr>
                </a:solidFill>
              </a:rPr>
              <a:t>2.      </a:t>
            </a:r>
            <a:r>
              <a:rPr lang="en-US" sz="8000" dirty="0" smtClean="0"/>
              <a:t>I can usually think of</a:t>
            </a:r>
          </a:p>
          <a:p>
            <a:pPr marL="880110" lvl="1" indent="-514350">
              <a:buNone/>
            </a:pPr>
            <a:r>
              <a:rPr lang="en-US" sz="8000" dirty="0" smtClean="0"/>
              <a:t>   ideas to write about. </a:t>
            </a:r>
          </a:p>
          <a:p>
            <a:pPr marL="880110" lvl="1" indent="-514350">
              <a:buNone/>
            </a:pPr>
            <a:endParaRPr lang="en-US" sz="8000" dirty="0" smtClean="0"/>
          </a:p>
          <a:p>
            <a:pPr marL="514350" indent="-514350">
              <a:buNone/>
            </a:pPr>
            <a:r>
              <a:rPr lang="en-US" sz="8000" dirty="0" smtClean="0">
                <a:solidFill>
                  <a:schemeClr val="bg2">
                    <a:lumMod val="75000"/>
                  </a:schemeClr>
                </a:solidFill>
              </a:rPr>
              <a:t>3.</a:t>
            </a:r>
            <a:r>
              <a:rPr lang="en-US" sz="8000" dirty="0" smtClean="0"/>
              <a:t>  I like to write stories. </a:t>
            </a:r>
          </a:p>
          <a:p>
            <a:pPr marL="514350" indent="-514350">
              <a:buFont typeface="+mj-lt"/>
              <a:buAutoNum type="arabicPeriod"/>
            </a:pPr>
            <a:endParaRPr lang="en-US" sz="8000" dirty="0" smtClean="0"/>
          </a:p>
          <a:p>
            <a:pPr marL="514350" indent="-514350">
              <a:buNone/>
            </a:pPr>
            <a:r>
              <a:rPr lang="en-US" sz="8000" dirty="0" smtClean="0">
                <a:solidFill>
                  <a:schemeClr val="bg2">
                    <a:lumMod val="75000"/>
                  </a:schemeClr>
                </a:solidFill>
              </a:rPr>
              <a:t>4.  </a:t>
            </a:r>
            <a:r>
              <a:rPr lang="en-US" sz="8000" dirty="0" smtClean="0"/>
              <a:t>I like to write poetry.  </a:t>
            </a:r>
          </a:p>
          <a:p>
            <a:pPr marL="514350" indent="-514350">
              <a:buFont typeface="+mj-lt"/>
              <a:buAutoNum type="arabicPeriod"/>
            </a:pPr>
            <a:endParaRPr lang="en-US" sz="8000" dirty="0" smtClean="0"/>
          </a:p>
          <a:p>
            <a:pPr marL="514350" indent="-514350">
              <a:buNone/>
            </a:pPr>
            <a:r>
              <a:rPr lang="en-US" sz="8000" dirty="0" smtClean="0">
                <a:solidFill>
                  <a:schemeClr val="bg2">
                    <a:lumMod val="75000"/>
                  </a:schemeClr>
                </a:solidFill>
              </a:rPr>
              <a:t>5.  </a:t>
            </a:r>
            <a:r>
              <a:rPr lang="en-US" sz="8000" dirty="0" smtClean="0"/>
              <a:t>I like to write about </a:t>
            </a:r>
          </a:p>
          <a:p>
            <a:pPr marL="514350" indent="-514350">
              <a:buNone/>
            </a:pPr>
            <a:r>
              <a:rPr lang="en-US" sz="8000" dirty="0" smtClean="0"/>
              <a:t>       nature. </a:t>
            </a:r>
          </a:p>
          <a:p>
            <a:pPr marL="514350" indent="-514350">
              <a:buNone/>
            </a:pPr>
            <a:endParaRPr lang="en-US" sz="8000" dirty="0" smtClean="0"/>
          </a:p>
          <a:p>
            <a:pPr marL="514350" indent="-514350">
              <a:buAutoNum type="arabicPeriod" startAt="6"/>
            </a:pPr>
            <a:r>
              <a:rPr lang="en-US" sz="8000" dirty="0" smtClean="0"/>
              <a:t>I like to be outside.</a:t>
            </a:r>
          </a:p>
          <a:p>
            <a:pPr marL="514350" indent="-514350">
              <a:buAutoNum type="arabicPeriod" startAt="6"/>
            </a:pPr>
            <a:endParaRPr lang="en-US" sz="8000" dirty="0" smtClean="0"/>
          </a:p>
          <a:p>
            <a:pPr marL="514350" indent="-514350">
              <a:buNone/>
            </a:pPr>
            <a:endParaRPr lang="en-US" sz="8000" dirty="0" smtClean="0"/>
          </a:p>
          <a:p>
            <a:pPr marL="514350" indent="-514350">
              <a:buNone/>
            </a:pPr>
            <a:r>
              <a:rPr lang="en-US" sz="8000" dirty="0" smtClean="0">
                <a:solidFill>
                  <a:schemeClr val="bg2">
                    <a:lumMod val="75000"/>
                  </a:schemeClr>
                </a:solidFill>
              </a:rPr>
              <a:t>7.  </a:t>
            </a:r>
            <a:r>
              <a:rPr lang="en-US" sz="8000" dirty="0" smtClean="0"/>
              <a:t>The place I like best to do my writing is….</a:t>
            </a:r>
          </a:p>
          <a:p>
            <a:pPr marL="514350" indent="-514350">
              <a:buNone/>
            </a:pPr>
            <a:r>
              <a:rPr lang="en-US" sz="8000" dirty="0" smtClean="0">
                <a:solidFill>
                  <a:schemeClr val="bg2">
                    <a:lumMod val="75000"/>
                  </a:schemeClr>
                </a:solidFill>
              </a:rPr>
              <a:t>8.  </a:t>
            </a:r>
            <a:r>
              <a:rPr lang="en-US" sz="8000" dirty="0" smtClean="0"/>
              <a:t>The best thing about my writing is…… </a:t>
            </a:r>
          </a:p>
          <a:p>
            <a:pPr marL="514350" indent="-514350">
              <a:buNone/>
            </a:pPr>
            <a:endParaRPr lang="en-US" sz="2400" dirty="0" smtClean="0"/>
          </a:p>
          <a:p>
            <a:pPr marL="514350" indent="-514350">
              <a:buNone/>
            </a:pPr>
            <a:r>
              <a:rPr lang="en-US" sz="2400" dirty="0" smtClean="0"/>
              <a:t>     </a:t>
            </a:r>
            <a:endParaRPr lang="en-US" sz="2400" dirty="0"/>
          </a:p>
        </p:txBody>
      </p:sp>
      <p:sp>
        <p:nvSpPr>
          <p:cNvPr id="4" name="Smiley Face 3"/>
          <p:cNvSpPr/>
          <p:nvPr/>
        </p:nvSpPr>
        <p:spPr>
          <a:xfrm>
            <a:off x="4495800" y="1066800"/>
            <a:ext cx="457200" cy="4572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miley Face 4"/>
          <p:cNvSpPr/>
          <p:nvPr/>
        </p:nvSpPr>
        <p:spPr>
          <a:xfrm>
            <a:off x="6705600" y="1066800"/>
            <a:ext cx="457200" cy="457200"/>
          </a:xfrm>
          <a:prstGeom prst="smileyFace">
            <a:avLst>
              <a:gd name="adj" fmla="val -46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miley Face 5"/>
          <p:cNvSpPr/>
          <p:nvPr/>
        </p:nvSpPr>
        <p:spPr>
          <a:xfrm>
            <a:off x="5638800" y="1066800"/>
            <a:ext cx="533400" cy="457200"/>
          </a:xfrm>
          <a:prstGeom prst="smileyFace">
            <a:avLst>
              <a:gd name="adj" fmla="val -21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Smiley Face 6"/>
          <p:cNvSpPr/>
          <p:nvPr/>
        </p:nvSpPr>
        <p:spPr>
          <a:xfrm>
            <a:off x="4572000" y="4724400"/>
            <a:ext cx="457200" cy="4572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miley Face 7"/>
          <p:cNvSpPr/>
          <p:nvPr/>
        </p:nvSpPr>
        <p:spPr>
          <a:xfrm>
            <a:off x="4572000" y="3657600"/>
            <a:ext cx="457200" cy="4572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miley Face 9"/>
          <p:cNvSpPr/>
          <p:nvPr/>
        </p:nvSpPr>
        <p:spPr>
          <a:xfrm>
            <a:off x="4572000" y="2743200"/>
            <a:ext cx="457200" cy="4572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miley Face 10"/>
          <p:cNvSpPr/>
          <p:nvPr/>
        </p:nvSpPr>
        <p:spPr>
          <a:xfrm>
            <a:off x="4572000" y="1905000"/>
            <a:ext cx="457200" cy="4572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miley Face 11"/>
          <p:cNvSpPr/>
          <p:nvPr/>
        </p:nvSpPr>
        <p:spPr>
          <a:xfrm>
            <a:off x="5791200" y="4724400"/>
            <a:ext cx="533400" cy="457200"/>
          </a:xfrm>
          <a:prstGeom prst="smileyFace">
            <a:avLst>
              <a:gd name="adj" fmla="val -21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miley Face 12"/>
          <p:cNvSpPr/>
          <p:nvPr/>
        </p:nvSpPr>
        <p:spPr>
          <a:xfrm>
            <a:off x="5791200" y="3657600"/>
            <a:ext cx="533400" cy="457200"/>
          </a:xfrm>
          <a:prstGeom prst="smileyFace">
            <a:avLst>
              <a:gd name="adj" fmla="val -21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miley Face 14"/>
          <p:cNvSpPr/>
          <p:nvPr/>
        </p:nvSpPr>
        <p:spPr>
          <a:xfrm>
            <a:off x="5791200" y="2743200"/>
            <a:ext cx="533400" cy="457200"/>
          </a:xfrm>
          <a:prstGeom prst="smileyFace">
            <a:avLst>
              <a:gd name="adj" fmla="val -212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miley Face 15"/>
          <p:cNvSpPr/>
          <p:nvPr/>
        </p:nvSpPr>
        <p:spPr>
          <a:xfrm>
            <a:off x="5638800" y="1905000"/>
            <a:ext cx="533400" cy="457200"/>
          </a:xfrm>
          <a:prstGeom prst="smileyFace">
            <a:avLst>
              <a:gd name="adj" fmla="val -46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miley Face 16"/>
          <p:cNvSpPr/>
          <p:nvPr/>
        </p:nvSpPr>
        <p:spPr>
          <a:xfrm>
            <a:off x="6858000" y="4724400"/>
            <a:ext cx="457200" cy="457200"/>
          </a:xfrm>
          <a:prstGeom prst="smileyFace">
            <a:avLst>
              <a:gd name="adj" fmla="val -46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miley Face 17"/>
          <p:cNvSpPr/>
          <p:nvPr/>
        </p:nvSpPr>
        <p:spPr>
          <a:xfrm>
            <a:off x="6781800" y="3657600"/>
            <a:ext cx="533400" cy="533400"/>
          </a:xfrm>
          <a:prstGeom prst="smileyFace">
            <a:avLst>
              <a:gd name="adj" fmla="val -46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Smiley Face 19"/>
          <p:cNvSpPr/>
          <p:nvPr/>
        </p:nvSpPr>
        <p:spPr>
          <a:xfrm>
            <a:off x="6781800" y="2743200"/>
            <a:ext cx="533400" cy="533400"/>
          </a:xfrm>
          <a:prstGeom prst="smileyFace">
            <a:avLst>
              <a:gd name="adj" fmla="val 46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miley Face 20"/>
          <p:cNvSpPr/>
          <p:nvPr/>
        </p:nvSpPr>
        <p:spPr>
          <a:xfrm>
            <a:off x="6705600" y="1981200"/>
            <a:ext cx="533400" cy="457200"/>
          </a:xfrm>
          <a:prstGeom prst="smileyFace">
            <a:avLst>
              <a:gd name="adj" fmla="val -465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Nature Journal Rubric</a:t>
            </a:r>
            <a:endParaRPr lang="en-US" dirty="0"/>
          </a:p>
        </p:txBody>
      </p:sp>
      <p:sp>
        <p:nvSpPr>
          <p:cNvPr id="3" name="Content Placeholder 2"/>
          <p:cNvSpPr>
            <a:spLocks noGrp="1"/>
          </p:cNvSpPr>
          <p:nvPr>
            <p:ph idx="1"/>
          </p:nvPr>
        </p:nvSpPr>
        <p:spPr/>
        <p:txBody>
          <a:bodyPr/>
          <a:lstStyle/>
          <a:p>
            <a:r>
              <a:rPr lang="en-US" dirty="0" smtClean="0"/>
              <a:t>Ongoing assessment tool</a:t>
            </a:r>
          </a:p>
          <a:p>
            <a:pPr lvl="1"/>
            <a:r>
              <a:rPr lang="en-US" dirty="0" smtClean="0"/>
              <a:t>Used 4 times during the six week project</a:t>
            </a:r>
          </a:p>
          <a:p>
            <a:pPr lvl="1"/>
            <a:r>
              <a:rPr lang="en-US" dirty="0" smtClean="0"/>
              <a:t>4 point rubric</a:t>
            </a:r>
          </a:p>
          <a:p>
            <a:pPr lvl="1"/>
            <a:r>
              <a:rPr lang="en-US" dirty="0" smtClean="0"/>
              <a:t>Scores reported as composite scores</a:t>
            </a:r>
          </a:p>
          <a:p>
            <a:pPr lvl="1"/>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774</TotalTime>
  <Words>1956</Words>
  <Application>Microsoft Office PowerPoint</Application>
  <PresentationFormat>On-screen Show (4:3)</PresentationFormat>
  <Paragraphs>307</Paragraphs>
  <Slides>23</Slides>
  <Notes>1</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Flow</vt:lpstr>
      <vt:lpstr>Writing About Nature: Enhancing English Learner Students’ Writing Skills   </vt:lpstr>
      <vt:lpstr>History of the Denmark Nature Center</vt:lpstr>
      <vt:lpstr>ELL Students</vt:lpstr>
      <vt:lpstr>Action Research Question</vt:lpstr>
      <vt:lpstr>District Student Writing Assessment </vt:lpstr>
      <vt:lpstr>Slide 6</vt:lpstr>
      <vt:lpstr>Individual Writing Survey</vt:lpstr>
      <vt:lpstr>Writing Survey</vt:lpstr>
      <vt:lpstr>Nature Journal Rubric</vt:lpstr>
      <vt:lpstr>Slide 10</vt:lpstr>
      <vt:lpstr>Activities</vt:lpstr>
      <vt:lpstr>Data Analysis and Findings</vt:lpstr>
      <vt:lpstr>Data Analysis and Findings</vt:lpstr>
      <vt:lpstr>The place I like best to do my writing is……. (N=14)</vt:lpstr>
      <vt:lpstr>The best thing about my writing is……. (N=14)</vt:lpstr>
      <vt:lpstr>Data Analysis and Findings</vt:lpstr>
      <vt:lpstr>Data Analysis and Findings</vt:lpstr>
      <vt:lpstr>Observations</vt:lpstr>
      <vt:lpstr>Problems</vt:lpstr>
      <vt:lpstr>Scenes from our Nature Center</vt:lpstr>
      <vt:lpstr>Action Plan</vt:lpstr>
      <vt:lpstr>In Conclusion</vt:lpstr>
      <vt:lpstr>Bibliography</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Denmark Nature Center</dc:title>
  <dc:creator>OWNER</dc:creator>
  <cp:lastModifiedBy>kraloved</cp:lastModifiedBy>
  <cp:revision>48</cp:revision>
  <dcterms:created xsi:type="dcterms:W3CDTF">2012-05-09T13:55:41Z</dcterms:created>
  <dcterms:modified xsi:type="dcterms:W3CDTF">2012-05-22T19:43:49Z</dcterms:modified>
</cp:coreProperties>
</file>